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4"/>
  </p:notesMasterIdLst>
  <p:sldIdLst>
    <p:sldId id="344" r:id="rId2"/>
    <p:sldId id="325" r:id="rId3"/>
    <p:sldId id="326" r:id="rId4"/>
    <p:sldId id="321" r:id="rId5"/>
    <p:sldId id="322" r:id="rId6"/>
    <p:sldId id="341" r:id="rId7"/>
    <p:sldId id="309" r:id="rId8"/>
    <p:sldId id="347" r:id="rId9"/>
    <p:sldId id="327" r:id="rId10"/>
    <p:sldId id="308" r:id="rId11"/>
    <p:sldId id="310" r:id="rId12"/>
    <p:sldId id="348" r:id="rId13"/>
    <p:sldId id="304" r:id="rId14"/>
    <p:sldId id="350" r:id="rId15"/>
    <p:sldId id="328" r:id="rId16"/>
    <p:sldId id="349" r:id="rId17"/>
    <p:sldId id="351" r:id="rId18"/>
    <p:sldId id="352" r:id="rId19"/>
    <p:sldId id="353" r:id="rId20"/>
    <p:sldId id="354" r:id="rId21"/>
    <p:sldId id="355" r:id="rId22"/>
    <p:sldId id="356" r:id="rId23"/>
    <p:sldId id="323" r:id="rId24"/>
    <p:sldId id="324" r:id="rId25"/>
    <p:sldId id="332" r:id="rId26"/>
    <p:sldId id="333" r:id="rId27"/>
    <p:sldId id="334" r:id="rId28"/>
    <p:sldId id="335" r:id="rId29"/>
    <p:sldId id="357" r:id="rId30"/>
    <p:sldId id="330" r:id="rId31"/>
    <p:sldId id="340" r:id="rId32"/>
    <p:sldId id="337" r:id="rId33"/>
    <p:sldId id="358" r:id="rId34"/>
    <p:sldId id="359" r:id="rId35"/>
    <p:sldId id="360" r:id="rId36"/>
    <p:sldId id="361" r:id="rId37"/>
    <p:sldId id="362" r:id="rId38"/>
    <p:sldId id="365" r:id="rId39"/>
    <p:sldId id="364" r:id="rId40"/>
    <p:sldId id="363" r:id="rId41"/>
    <p:sldId id="366" r:id="rId42"/>
    <p:sldId id="338"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微软雅黑 Light" panose="020B0502040204020203" pitchFamily="34" charset="-122"/>
      <p:regular r:id="rId49"/>
    </p:embeddedFont>
  </p:embeddedFontLst>
  <p:custDataLst>
    <p:tags r:id="rId5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94598" autoAdjust="0"/>
  </p:normalViewPr>
  <p:slideViewPr>
    <p:cSldViewPr snapToGrid="0">
      <p:cViewPr varScale="1">
        <p:scale>
          <a:sx n="108" d="100"/>
          <a:sy n="108" d="100"/>
        </p:scale>
        <p:origin x="710" y="77"/>
      </p:cViewPr>
      <p:guideLst>
        <p:guide orient="horz" pos="1620"/>
        <p:guide pos="2880"/>
      </p:guideLst>
    </p:cSldViewPr>
  </p:slideViewPr>
  <p:notesTextViewPr>
    <p:cViewPr>
      <p:scale>
        <a:sx n="1" d="1"/>
        <a:sy n="1" d="1"/>
      </p:scale>
      <p:origin x="0" y="0"/>
    </p:cViewPr>
  </p:notesTextViewPr>
  <p:sorterViewPr>
    <p:cViewPr>
      <p:scale>
        <a:sx n="126" d="100"/>
        <a:sy n="126" d="100"/>
      </p:scale>
      <p:origin x="0" y="-4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t>2019/4/7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t>‹#›</a:t>
            </a:fld>
            <a:endParaRPr lang="zh-CN" altLang="en-US"/>
          </a:p>
        </p:txBody>
      </p:sp>
    </p:spTree>
    <p:extLst>
      <p:ext uri="{BB962C8B-B14F-4D97-AF65-F5344CB8AC3E}">
        <p14:creationId xmlns:p14="http://schemas.microsoft.com/office/powerpoint/2010/main" val="399654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1</a:t>
            </a:fld>
            <a:endParaRPr lang="zh-CN" altLang="en-US"/>
          </a:p>
        </p:txBody>
      </p:sp>
    </p:spTree>
    <p:extLst>
      <p:ext uri="{BB962C8B-B14F-4D97-AF65-F5344CB8AC3E}">
        <p14:creationId xmlns:p14="http://schemas.microsoft.com/office/powerpoint/2010/main" val="55979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11</a:t>
            </a:fld>
            <a:endParaRPr lang="zh-CN" altLang="en-US"/>
          </a:p>
        </p:txBody>
      </p:sp>
    </p:spTree>
    <p:extLst>
      <p:ext uri="{BB962C8B-B14F-4D97-AF65-F5344CB8AC3E}">
        <p14:creationId xmlns:p14="http://schemas.microsoft.com/office/powerpoint/2010/main" val="160992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13</a:t>
            </a:fld>
            <a:endParaRPr lang="zh-CN" altLang="en-US"/>
          </a:p>
        </p:txBody>
      </p:sp>
    </p:spTree>
    <p:extLst>
      <p:ext uri="{BB962C8B-B14F-4D97-AF65-F5344CB8AC3E}">
        <p14:creationId xmlns:p14="http://schemas.microsoft.com/office/powerpoint/2010/main" val="166939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285447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23</a:t>
            </a:fld>
            <a:endParaRPr lang="zh-CN" altLang="en-US"/>
          </a:p>
        </p:txBody>
      </p:sp>
    </p:spTree>
    <p:extLst>
      <p:ext uri="{BB962C8B-B14F-4D97-AF65-F5344CB8AC3E}">
        <p14:creationId xmlns:p14="http://schemas.microsoft.com/office/powerpoint/2010/main" val="271127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24</a:t>
            </a:fld>
            <a:endParaRPr lang="zh-CN" altLang="en-US"/>
          </a:p>
        </p:txBody>
      </p:sp>
    </p:spTree>
    <p:extLst>
      <p:ext uri="{BB962C8B-B14F-4D97-AF65-F5344CB8AC3E}">
        <p14:creationId xmlns:p14="http://schemas.microsoft.com/office/powerpoint/2010/main" val="70381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25</a:t>
            </a:fld>
            <a:endParaRPr lang="zh-CN" altLang="en-US"/>
          </a:p>
        </p:txBody>
      </p:sp>
    </p:spTree>
    <p:extLst>
      <p:ext uri="{BB962C8B-B14F-4D97-AF65-F5344CB8AC3E}">
        <p14:creationId xmlns:p14="http://schemas.microsoft.com/office/powerpoint/2010/main" val="246325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26</a:t>
            </a:fld>
            <a:endParaRPr lang="zh-CN" altLang="en-US"/>
          </a:p>
        </p:txBody>
      </p:sp>
    </p:spTree>
    <p:extLst>
      <p:ext uri="{BB962C8B-B14F-4D97-AF65-F5344CB8AC3E}">
        <p14:creationId xmlns:p14="http://schemas.microsoft.com/office/powerpoint/2010/main" val="169288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27</a:t>
            </a:fld>
            <a:endParaRPr lang="zh-CN" altLang="en-US"/>
          </a:p>
        </p:txBody>
      </p:sp>
    </p:spTree>
    <p:extLst>
      <p:ext uri="{BB962C8B-B14F-4D97-AF65-F5344CB8AC3E}">
        <p14:creationId xmlns:p14="http://schemas.microsoft.com/office/powerpoint/2010/main" val="1537934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28</a:t>
            </a:fld>
            <a:endParaRPr lang="zh-CN" altLang="en-US"/>
          </a:p>
        </p:txBody>
      </p:sp>
    </p:spTree>
    <p:extLst>
      <p:ext uri="{BB962C8B-B14F-4D97-AF65-F5344CB8AC3E}">
        <p14:creationId xmlns:p14="http://schemas.microsoft.com/office/powerpoint/2010/main" val="142751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30</a:t>
            </a:fld>
            <a:endParaRPr lang="zh-CN" altLang="en-US"/>
          </a:p>
        </p:txBody>
      </p:sp>
    </p:spTree>
    <p:extLst>
      <p:ext uri="{BB962C8B-B14F-4D97-AF65-F5344CB8AC3E}">
        <p14:creationId xmlns:p14="http://schemas.microsoft.com/office/powerpoint/2010/main" val="290118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a:t>
            </a:fld>
            <a:endParaRPr lang="zh-CN" altLang="en-US"/>
          </a:p>
        </p:txBody>
      </p:sp>
    </p:spTree>
    <p:extLst>
      <p:ext uri="{BB962C8B-B14F-4D97-AF65-F5344CB8AC3E}">
        <p14:creationId xmlns:p14="http://schemas.microsoft.com/office/powerpoint/2010/main" val="358475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31</a:t>
            </a:fld>
            <a:endParaRPr lang="zh-CN" altLang="en-US"/>
          </a:p>
        </p:txBody>
      </p:sp>
    </p:spTree>
    <p:extLst>
      <p:ext uri="{BB962C8B-B14F-4D97-AF65-F5344CB8AC3E}">
        <p14:creationId xmlns:p14="http://schemas.microsoft.com/office/powerpoint/2010/main" val="725268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32</a:t>
            </a:fld>
            <a:endParaRPr lang="zh-CN" altLang="en-US"/>
          </a:p>
        </p:txBody>
      </p:sp>
    </p:spTree>
    <p:extLst>
      <p:ext uri="{BB962C8B-B14F-4D97-AF65-F5344CB8AC3E}">
        <p14:creationId xmlns:p14="http://schemas.microsoft.com/office/powerpoint/2010/main" val="293780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42</a:t>
            </a:fld>
            <a:endParaRPr lang="zh-CN" altLang="en-US"/>
          </a:p>
        </p:txBody>
      </p:sp>
    </p:spTree>
    <p:extLst>
      <p:ext uri="{BB962C8B-B14F-4D97-AF65-F5344CB8AC3E}">
        <p14:creationId xmlns:p14="http://schemas.microsoft.com/office/powerpoint/2010/main" val="36940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164833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extLst>
      <p:ext uri="{BB962C8B-B14F-4D97-AF65-F5344CB8AC3E}">
        <p14:creationId xmlns:p14="http://schemas.microsoft.com/office/powerpoint/2010/main" val="73555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5</a:t>
            </a:fld>
            <a:endParaRPr lang="zh-CN" altLang="en-US"/>
          </a:p>
        </p:txBody>
      </p:sp>
    </p:spTree>
    <p:extLst>
      <p:ext uri="{BB962C8B-B14F-4D97-AF65-F5344CB8AC3E}">
        <p14:creationId xmlns:p14="http://schemas.microsoft.com/office/powerpoint/2010/main" val="264156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562CF5D4-4650-4965-9715-3F058B96C8D2}" type="slidenum">
              <a:rPr lang="zh-CN" altLang="en-US" sz="1200">
                <a:latin typeface="Calibri" panose="020F0502020204030204" pitchFamily="34" charset="0"/>
                <a:ea typeface="宋体" panose="02010600030101010101" pitchFamily="2" charset="-122"/>
              </a:rPr>
              <a:pPr fontAlgn="base">
                <a:spcBef>
                  <a:spcPct val="0"/>
                </a:spcBef>
                <a:spcAft>
                  <a:spcPct val="0"/>
                </a:spcAft>
              </a:pPr>
              <a:t>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4648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7</a:t>
            </a:fld>
            <a:endParaRPr lang="zh-CN" altLang="en-US"/>
          </a:p>
        </p:txBody>
      </p:sp>
    </p:spTree>
    <p:extLst>
      <p:ext uri="{BB962C8B-B14F-4D97-AF65-F5344CB8AC3E}">
        <p14:creationId xmlns:p14="http://schemas.microsoft.com/office/powerpoint/2010/main" val="94255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9</a:t>
            </a:fld>
            <a:endParaRPr lang="zh-CN" altLang="en-US"/>
          </a:p>
        </p:txBody>
      </p:sp>
    </p:spTree>
    <p:extLst>
      <p:ext uri="{BB962C8B-B14F-4D97-AF65-F5344CB8AC3E}">
        <p14:creationId xmlns:p14="http://schemas.microsoft.com/office/powerpoint/2010/main" val="305101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10</a:t>
            </a:fld>
            <a:endParaRPr lang="zh-CN" altLang="en-US"/>
          </a:p>
        </p:txBody>
      </p:sp>
    </p:spTree>
    <p:extLst>
      <p:ext uri="{BB962C8B-B14F-4D97-AF65-F5344CB8AC3E}">
        <p14:creationId xmlns:p14="http://schemas.microsoft.com/office/powerpoint/2010/main" val="931297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879087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316502"/>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9.emf"/><Relationship Id="rId4" Type="http://schemas.openxmlformats.org/officeDocument/2006/relationships/package" Target="../embeddings/Microsoft_Visio___3.vsdx"/></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package" Target="../embeddings/Microsoft_Visio___.vsdx"/></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book.douban.com/" TargetMode="External"/><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emf"/><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45845" y="1304333"/>
            <a:ext cx="7604712" cy="923330"/>
          </a:xfrm>
          <a:prstGeom prst="rect">
            <a:avLst/>
          </a:prstGeom>
          <a:noFill/>
        </p:spPr>
        <p:txBody>
          <a:bodyPr>
            <a:spAutoFit/>
          </a:bodyPr>
          <a:lstStyle/>
          <a:p>
            <a:pPr algn="ctr">
              <a:defRPr/>
            </a:pPr>
            <a:r>
              <a:rPr lang="en-US" altLang="zh-CN" sz="5400" dirty="0">
                <a:solidFill>
                  <a:schemeClr val="bg1">
                    <a:alpha val="90000"/>
                  </a:schemeClr>
                </a:solidFill>
                <a:latin typeface="华康俪金黑W8" panose="020B0809000000000000" pitchFamily="49" charset="-122"/>
                <a:ea typeface="华康俪金黑W8" panose="020B0809000000000000" pitchFamily="49" charset="-122"/>
              </a:rPr>
              <a:t>G17</a:t>
            </a:r>
            <a:r>
              <a:rPr lang="zh-CN" altLang="en-US" sz="5400" dirty="0">
                <a:solidFill>
                  <a:schemeClr val="bg1">
                    <a:alpha val="90000"/>
                  </a:schemeClr>
                </a:solidFill>
                <a:latin typeface="华康俪金黑W8" panose="020B0809000000000000" pitchFamily="49" charset="-122"/>
                <a:ea typeface="华康俪金黑W8" panose="020B0809000000000000" pitchFamily="49" charset="-122"/>
              </a:rPr>
              <a:t>需求分析</a:t>
            </a:r>
          </a:p>
        </p:txBody>
      </p:sp>
      <p:sp>
        <p:nvSpPr>
          <p:cNvPr id="7" name="文本框 6"/>
          <p:cNvSpPr txBox="1"/>
          <p:nvPr/>
        </p:nvSpPr>
        <p:spPr>
          <a:xfrm>
            <a:off x="1939922" y="2352502"/>
            <a:ext cx="5416558" cy="307777"/>
          </a:xfrm>
          <a:prstGeom prst="rect">
            <a:avLst/>
          </a:prstGeom>
          <a:noFill/>
        </p:spPr>
        <p:txBody>
          <a:bodyPr>
            <a:spAutoFit/>
          </a:bodyPr>
          <a:lstStyle/>
          <a:p>
            <a:pPr algn="ctr">
              <a:defRPr/>
            </a:pPr>
            <a:r>
              <a:rPr lang="zh-CN" altLang="en-US" sz="1400" dirty="0">
                <a:solidFill>
                  <a:schemeClr val="bg1">
                    <a:alpha val="90000"/>
                  </a:schemeClr>
                </a:solidFill>
                <a:latin typeface="+mn-ea"/>
                <a:ea typeface="+mn-ea"/>
              </a:rPr>
              <a:t>书社</a:t>
            </a:r>
            <a:r>
              <a:rPr lang="en-US" altLang="zh-CN" sz="1400" dirty="0">
                <a:solidFill>
                  <a:schemeClr val="bg1">
                    <a:alpha val="90000"/>
                  </a:schemeClr>
                </a:solidFill>
                <a:latin typeface="+mn-ea"/>
                <a:ea typeface="+mn-ea"/>
              </a:rPr>
              <a:t>——</a:t>
            </a:r>
            <a:r>
              <a:rPr lang="zh-CN" altLang="en-US" sz="1400" dirty="0">
                <a:solidFill>
                  <a:schemeClr val="bg1">
                    <a:alpha val="90000"/>
                  </a:schemeClr>
                </a:solidFill>
                <a:latin typeface="+mn-ea"/>
                <a:ea typeface="+mn-ea"/>
              </a:rPr>
              <a:t>图书交流网站</a:t>
            </a:r>
          </a:p>
        </p:txBody>
      </p:sp>
      <p:sp>
        <p:nvSpPr>
          <p:cNvPr id="8" name="文本框 7"/>
          <p:cNvSpPr txBox="1"/>
          <p:nvPr/>
        </p:nvSpPr>
        <p:spPr>
          <a:xfrm>
            <a:off x="2105034" y="3225536"/>
            <a:ext cx="2370966" cy="369332"/>
          </a:xfrm>
          <a:prstGeom prst="rect">
            <a:avLst/>
          </a:prstGeom>
          <a:noFill/>
        </p:spPr>
        <p:txBody>
          <a:bodyPr>
            <a:spAutoFit/>
          </a:bodyPr>
          <a:lstStyle/>
          <a:p>
            <a:pPr algn="ctr">
              <a:defRPr/>
            </a:pPr>
            <a:r>
              <a:rPr lang="zh-CN" altLang="en-US" sz="1800" dirty="0">
                <a:solidFill>
                  <a:schemeClr val="bg1">
                    <a:alpha val="90000"/>
                  </a:schemeClr>
                </a:solidFill>
              </a:rPr>
              <a:t>答辩人：陈杰</a:t>
            </a:r>
            <a:endParaRPr lang="en-US" altLang="zh-CN" sz="1800" dirty="0">
              <a:solidFill>
                <a:schemeClr val="bg1">
                  <a:alpha val="90000"/>
                </a:schemeClr>
              </a:solidFill>
            </a:endParaRPr>
          </a:p>
        </p:txBody>
      </p:sp>
      <p:sp>
        <p:nvSpPr>
          <p:cNvPr id="9" name="文本框 8"/>
          <p:cNvSpPr txBox="1"/>
          <p:nvPr/>
        </p:nvSpPr>
        <p:spPr>
          <a:xfrm>
            <a:off x="4648201" y="3225536"/>
            <a:ext cx="2370966" cy="369332"/>
          </a:xfrm>
          <a:prstGeom prst="rect">
            <a:avLst/>
          </a:prstGeom>
          <a:noFill/>
        </p:spPr>
        <p:txBody>
          <a:bodyPr>
            <a:spAutoFit/>
          </a:bodyPr>
          <a:lstStyle/>
          <a:p>
            <a:pPr algn="ctr">
              <a:defRPr/>
            </a:pPr>
            <a:r>
              <a:rPr lang="zh-CN" altLang="en-US" sz="1800" dirty="0">
                <a:solidFill>
                  <a:schemeClr val="bg1">
                    <a:alpha val="90000"/>
                  </a:schemeClr>
                </a:solidFill>
              </a:rPr>
              <a:t>指导老师：杨枨老师</a:t>
            </a:r>
          </a:p>
        </p:txBody>
      </p:sp>
      <p:pic>
        <p:nvPicPr>
          <p:cNvPr id="2"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24084" y="-791840"/>
            <a:ext cx="609600" cy="609600"/>
          </a:xfrm>
          <a:prstGeom prst="rect">
            <a:avLst/>
          </a:prstGeom>
        </p:spPr>
      </p:pic>
      <p:pic>
        <p:nvPicPr>
          <p:cNvPr id="10" name="图片 9">
            <a:extLst>
              <a:ext uri="{FF2B5EF4-FFF2-40B4-BE49-F238E27FC236}">
                <a16:creationId xmlns:a16="http://schemas.microsoft.com/office/drawing/2014/main" id="{C2A82C92-C257-4C34-8D4F-ECB590FCC1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723" y="274925"/>
            <a:ext cx="1462068" cy="1348027"/>
          </a:xfrm>
          <a:prstGeom prst="rect">
            <a:avLst/>
          </a:prstGeom>
        </p:spPr>
      </p:pic>
    </p:spTree>
    <p:extLst>
      <p:ext uri="{BB962C8B-B14F-4D97-AF65-F5344CB8AC3E}">
        <p14:creationId xmlns:p14="http://schemas.microsoft.com/office/powerpoint/2010/main" val="295674672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7" presetClass="entr" presetSubtype="1" fill="hold" grpId="0" nodeType="afterEffect">
                                  <p:stCondLst>
                                    <p:cond delay="0"/>
                                  </p:stCondLst>
                                  <p:iterate type="lt">
                                    <p:tmPct val="40000"/>
                                  </p:iterate>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ppt_x</p:attrName>
                                        </p:attrNameLst>
                                      </p:cBhvr>
                                      <p:tavLst>
                                        <p:tav tm="0">
                                          <p:val>
                                            <p:strVal val="#ppt_x"/>
                                          </p:val>
                                        </p:tav>
                                        <p:tav tm="100000">
                                          <p:val>
                                            <p:strVal val="#ppt_x"/>
                                          </p:val>
                                        </p:tav>
                                      </p:tavLst>
                                    </p:anim>
                                    <p:anim calcmode="lin" valueType="num">
                                      <p:cBhvr>
                                        <p:cTn id="11" dur="250" fill="hold"/>
                                        <p:tgtEl>
                                          <p:spTgt spid="6"/>
                                        </p:tgtEl>
                                        <p:attrNameLst>
                                          <p:attrName>ppt_y</p:attrName>
                                        </p:attrNameLst>
                                      </p:cBhvr>
                                      <p:tavLst>
                                        <p:tav tm="0">
                                          <p:val>
                                            <p:strVal val="#ppt_y-#ppt_h/2"/>
                                          </p:val>
                                        </p:tav>
                                        <p:tav tm="100000">
                                          <p:val>
                                            <p:strVal val="#ppt_y"/>
                                          </p:val>
                                        </p:tav>
                                      </p:tavLst>
                                    </p:anim>
                                    <p:anim calcmode="lin" valueType="num">
                                      <p:cBhvr>
                                        <p:cTn id="12" dur="250" fill="hold"/>
                                        <p:tgtEl>
                                          <p:spTgt spid="6"/>
                                        </p:tgtEl>
                                        <p:attrNameLst>
                                          <p:attrName>ppt_w</p:attrName>
                                        </p:attrNameLst>
                                      </p:cBhvr>
                                      <p:tavLst>
                                        <p:tav tm="0">
                                          <p:val>
                                            <p:strVal val="#ppt_w"/>
                                          </p:val>
                                        </p:tav>
                                        <p:tav tm="100000">
                                          <p:val>
                                            <p:strVal val="#ppt_w"/>
                                          </p:val>
                                        </p:tav>
                                      </p:tavLst>
                                    </p:anim>
                                    <p:anim calcmode="lin" valueType="num">
                                      <p:cBhvr>
                                        <p:cTn id="13" dur="25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85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1600"/>
                            </p:stCondLst>
                            <p:childTnLst>
                              <p:par>
                                <p:cTn id="19" presetID="2" presetClass="entr" presetSubtype="4"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7"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625431" cy="414303"/>
            <a:chOff x="310460" y="277672"/>
            <a:chExt cx="1625431" cy="414303"/>
          </a:xfrm>
        </p:grpSpPr>
        <p:pic>
          <p:nvPicPr>
            <p:cNvPr id="60" name="图片 59"/>
            <p:cNvPicPr>
              <a:picLocks noChangeAspect="1"/>
            </p:cNvPicPr>
            <p:nvPr/>
          </p:nvPicPr>
          <p:blipFill>
            <a:blip r:embed="rId3"/>
            <a:stretch>
              <a:fillRect/>
            </a:stretch>
          </p:blipFill>
          <p:spPr>
            <a:xfrm>
              <a:off x="310460" y="277672"/>
              <a:ext cx="332755" cy="414303"/>
            </a:xfrm>
            <a:prstGeom prst="rect">
              <a:avLst/>
            </a:prstGeom>
          </p:spPr>
        </p:pic>
        <p:sp>
          <p:nvSpPr>
            <p:cNvPr id="62" name="文本框 61"/>
            <p:cNvSpPr txBox="1"/>
            <p:nvPr/>
          </p:nvSpPr>
          <p:spPr>
            <a:xfrm>
              <a:off x="476836" y="300157"/>
              <a:ext cx="1459055"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产品的状况</a:t>
              </a:r>
            </a:p>
          </p:txBody>
        </p:sp>
      </p:grpSp>
      <p:sp>
        <p:nvSpPr>
          <p:cNvPr id="4" name="矩形 3"/>
          <p:cNvSpPr/>
          <p:nvPr/>
        </p:nvSpPr>
        <p:spPr>
          <a:xfrm>
            <a:off x="5372100" y="1473607"/>
            <a:ext cx="3398520" cy="2377574"/>
          </a:xfrm>
          <a:prstGeom prst="rect">
            <a:avLst/>
          </a:prstGeom>
        </p:spPr>
        <p:txBody>
          <a:bodyPr wrap="square">
            <a:spAutoFit/>
          </a:bodyPr>
          <a:lstStyle/>
          <a:p>
            <a:r>
              <a:rPr lang="zh-CN" altLang="zh-CN" dirty="0">
                <a:solidFill>
                  <a:schemeClr val="bg1"/>
                </a:solidFill>
              </a:rPr>
              <a:t>在大学生活中爱玩游戏的朋友好找但是爱看书的朋友却不好找。为了让那些爱看书的同学有地方去交流自己的看书的心得，我们小组决定去制作一个关于图书交流的网页。我们的网页将会去采取模仿豆瓣图书的网页制作模式去制作。该网页支持用户对这本书进行评论点赞，让大家对这本书提出自己的观点互相交流。让用户在使用我们的网页时可以更加轻松的找到自己的笔友或者是志同道合的书友。这也符合绝大多数书友们的需求</a:t>
            </a:r>
            <a:endParaRPr lang="zh-CN" altLang="en-US" dirty="0">
              <a:solidFill>
                <a:schemeClr val="bg1"/>
              </a:solidFill>
            </a:endParaRPr>
          </a:p>
        </p:txBody>
      </p:sp>
      <p:pic>
        <p:nvPicPr>
          <p:cNvPr id="2050" name="Picture 2" descr="https://ss3.bdstatic.com/70cFv8Sh_Q1YnxGkpoWK1HF6hhy/it/u=3468110818,2961146757&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60" y="1097280"/>
            <a:ext cx="4914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4498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500" fill="hold"/>
                                        <p:tgtEl>
                                          <p:spTgt spid="2050"/>
                                        </p:tgtEl>
                                        <p:attrNameLst>
                                          <p:attrName>ppt_w</p:attrName>
                                        </p:attrNameLst>
                                      </p:cBhvr>
                                      <p:tavLst>
                                        <p:tav tm="0">
                                          <p:val>
                                            <p:fltVal val="0"/>
                                          </p:val>
                                        </p:tav>
                                        <p:tav tm="100000">
                                          <p:val>
                                            <p:strVal val="#ppt_w"/>
                                          </p:val>
                                        </p:tav>
                                      </p:tavLst>
                                    </p:anim>
                                    <p:anim calcmode="lin" valueType="num">
                                      <p:cBhvr>
                                        <p:cTn id="14" dur="500" fill="hold"/>
                                        <p:tgtEl>
                                          <p:spTgt spid="2050"/>
                                        </p:tgtEl>
                                        <p:attrNameLst>
                                          <p:attrName>ppt_h</p:attrName>
                                        </p:attrNameLst>
                                      </p:cBhvr>
                                      <p:tavLst>
                                        <p:tav tm="0">
                                          <p:val>
                                            <p:fltVal val="0"/>
                                          </p:val>
                                        </p:tav>
                                        <p:tav tm="100000">
                                          <p:val>
                                            <p:strVal val="#ppt_h"/>
                                          </p:val>
                                        </p:tav>
                                      </p:tavLst>
                                    </p:anim>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grpSp>
        <p:nvGrpSpPr>
          <p:cNvPr id="28" name="组合 27"/>
          <p:cNvGrpSpPr/>
          <p:nvPr/>
        </p:nvGrpSpPr>
        <p:grpSpPr>
          <a:xfrm>
            <a:off x="310460" y="277672"/>
            <a:ext cx="1967920" cy="668816"/>
            <a:chOff x="310460" y="277672"/>
            <a:chExt cx="1373114" cy="668816"/>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7" name="文本框 26"/>
            <p:cNvSpPr txBox="1"/>
            <p:nvPr/>
          </p:nvSpPr>
          <p:spPr>
            <a:xfrm>
              <a:off x="476837" y="300157"/>
              <a:ext cx="1206737"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产品的功能</a:t>
              </a:r>
            </a:p>
          </p:txBody>
        </p:sp>
      </p:grpSp>
      <p:sp>
        <p:nvSpPr>
          <p:cNvPr id="2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矩形 32"/>
          <p:cNvSpPr/>
          <p:nvPr/>
        </p:nvSpPr>
        <p:spPr>
          <a:xfrm>
            <a:off x="548908" y="946488"/>
            <a:ext cx="3603992" cy="3624069"/>
          </a:xfrm>
          <a:prstGeom prst="rect">
            <a:avLst/>
          </a:prstGeom>
        </p:spPr>
        <p:txBody>
          <a:bodyPr wrap="square">
            <a:spAutoFit/>
          </a:bodyPr>
          <a:lstStyle/>
          <a:p>
            <a:r>
              <a:rPr lang="zh-CN" altLang="zh-CN" dirty="0">
                <a:solidFill>
                  <a:schemeClr val="bg1"/>
                </a:solidFill>
              </a:rPr>
              <a:t>用户身份下的功能：</a:t>
            </a:r>
          </a:p>
          <a:p>
            <a:r>
              <a:rPr lang="zh-CN" altLang="zh-CN" dirty="0">
                <a:solidFill>
                  <a:schemeClr val="bg1"/>
                </a:solidFill>
              </a:rPr>
              <a:t>用户注册：用户填写相关信息注册称为本网站的用户。</a:t>
            </a:r>
          </a:p>
          <a:p>
            <a:r>
              <a:rPr lang="zh-CN" altLang="zh-CN" dirty="0">
                <a:solidFill>
                  <a:schemeClr val="bg1"/>
                </a:solidFill>
              </a:rPr>
              <a:t>用户登陆：用户使用账号密码登陆网站。</a:t>
            </a:r>
          </a:p>
          <a:p>
            <a:r>
              <a:rPr lang="zh-CN" altLang="zh-CN" dirty="0">
                <a:solidFill>
                  <a:schemeClr val="bg1"/>
                </a:solidFill>
              </a:rPr>
              <a:t>书评发表：用户可以在相应的书籍页中给书籍打分和发表评价。</a:t>
            </a:r>
          </a:p>
          <a:p>
            <a:r>
              <a:rPr lang="zh-CN" altLang="zh-CN" dirty="0">
                <a:solidFill>
                  <a:schemeClr val="bg1"/>
                </a:solidFill>
              </a:rPr>
              <a:t>查看书评：用户可以浏览网站中书籍的评价。</a:t>
            </a:r>
          </a:p>
          <a:p>
            <a:r>
              <a:rPr lang="zh-CN" altLang="zh-CN" dirty="0">
                <a:solidFill>
                  <a:schemeClr val="bg1"/>
                </a:solidFill>
              </a:rPr>
              <a:t>修改个人信息：用户可以修改个人信息。</a:t>
            </a:r>
          </a:p>
          <a:p>
            <a:r>
              <a:rPr lang="zh-CN" altLang="zh-CN" dirty="0">
                <a:solidFill>
                  <a:schemeClr val="bg1"/>
                </a:solidFill>
              </a:rPr>
              <a:t>书籍搜索：用户可以搜索感兴趣的书籍查看。</a:t>
            </a:r>
          </a:p>
          <a:p>
            <a:r>
              <a:rPr lang="zh-CN" altLang="zh-CN" dirty="0">
                <a:solidFill>
                  <a:schemeClr val="bg1"/>
                </a:solidFill>
              </a:rPr>
              <a:t>评价删除：用户可以删除自己发表的评价。</a:t>
            </a:r>
          </a:p>
          <a:p>
            <a:r>
              <a:rPr lang="zh-CN" altLang="zh-CN" dirty="0">
                <a:solidFill>
                  <a:schemeClr val="bg1"/>
                </a:solidFill>
              </a:rPr>
              <a:t>上传书籍信息：用户可申请添加自己想分享的书籍。</a:t>
            </a:r>
          </a:p>
          <a:p>
            <a:r>
              <a:rPr lang="zh-CN" altLang="zh-CN" dirty="0">
                <a:solidFill>
                  <a:schemeClr val="bg1"/>
                </a:solidFill>
              </a:rPr>
              <a:t>意见反馈：如果搜索不到自己感兴趣的书籍，可进行反馈。</a:t>
            </a:r>
          </a:p>
          <a:p>
            <a:r>
              <a:rPr lang="zh-CN" altLang="zh-CN" dirty="0">
                <a:solidFill>
                  <a:schemeClr val="bg1"/>
                </a:solidFill>
              </a:rPr>
              <a:t>添加标签：添加自己喜爱的作者和喜爱的类型书籍。</a:t>
            </a:r>
          </a:p>
          <a:p>
            <a:r>
              <a:rPr lang="zh-CN" altLang="zh-CN" dirty="0">
                <a:solidFill>
                  <a:schemeClr val="bg1"/>
                </a:solidFill>
              </a:rPr>
              <a:t>点赞：为他人书评点赞。</a:t>
            </a:r>
          </a:p>
        </p:txBody>
      </p:sp>
      <p:sp>
        <p:nvSpPr>
          <p:cNvPr id="34" name="矩形 33"/>
          <p:cNvSpPr/>
          <p:nvPr/>
        </p:nvSpPr>
        <p:spPr>
          <a:xfrm>
            <a:off x="4922520" y="1050362"/>
            <a:ext cx="4023360" cy="3416320"/>
          </a:xfrm>
          <a:prstGeom prst="rect">
            <a:avLst/>
          </a:prstGeom>
        </p:spPr>
        <p:txBody>
          <a:bodyPr wrap="square">
            <a:spAutoFit/>
          </a:bodyPr>
          <a:lstStyle/>
          <a:p>
            <a:r>
              <a:rPr lang="zh-CN" altLang="zh-CN" dirty="0">
                <a:solidFill>
                  <a:schemeClr val="bg1"/>
                </a:solidFill>
              </a:rPr>
              <a:t>管理员身份下的功能：</a:t>
            </a:r>
          </a:p>
          <a:p>
            <a:r>
              <a:rPr lang="zh-CN" altLang="zh-CN" dirty="0">
                <a:solidFill>
                  <a:schemeClr val="bg1"/>
                </a:solidFill>
              </a:rPr>
              <a:t>删除用户：管理员可以对网站中的用户进行删除操作。</a:t>
            </a:r>
          </a:p>
          <a:p>
            <a:r>
              <a:rPr lang="zh-CN" altLang="zh-CN" dirty="0">
                <a:solidFill>
                  <a:schemeClr val="bg1"/>
                </a:solidFill>
              </a:rPr>
              <a:t>修改用户：管理员可以对网站中的用户进行修改信息的操作。</a:t>
            </a:r>
          </a:p>
          <a:p>
            <a:r>
              <a:rPr lang="zh-CN" altLang="zh-CN" dirty="0">
                <a:solidFill>
                  <a:schemeClr val="bg1"/>
                </a:solidFill>
              </a:rPr>
              <a:t>查询用户：管理员可以对网站中的用户进行查询信息的操作。</a:t>
            </a:r>
          </a:p>
          <a:p>
            <a:r>
              <a:rPr lang="zh-CN" altLang="zh-CN" dirty="0">
                <a:solidFill>
                  <a:schemeClr val="bg1"/>
                </a:solidFill>
              </a:rPr>
              <a:t>增加用户：管理员可以对网站中的用户增加新用户。</a:t>
            </a:r>
          </a:p>
          <a:p>
            <a:r>
              <a:rPr lang="zh-CN" altLang="zh-CN" dirty="0">
                <a:solidFill>
                  <a:schemeClr val="bg1"/>
                </a:solidFill>
              </a:rPr>
              <a:t>删除评价：管理员可以对网站中不恰当的评价或恶意评价进行删除。</a:t>
            </a:r>
          </a:p>
          <a:p>
            <a:r>
              <a:rPr lang="zh-CN" altLang="zh-CN" dirty="0">
                <a:solidFill>
                  <a:schemeClr val="bg1"/>
                </a:solidFill>
              </a:rPr>
              <a:t>置顶书评：管理员可以对某书籍页中有见解，独特的评价进行置顶。</a:t>
            </a:r>
          </a:p>
          <a:p>
            <a:r>
              <a:rPr lang="en-US" altLang="zh-CN" dirty="0">
                <a:solidFill>
                  <a:schemeClr val="bg1"/>
                </a:solidFill>
              </a:rPr>
              <a:t>	</a:t>
            </a:r>
            <a:r>
              <a:rPr lang="zh-CN" altLang="zh-CN" dirty="0">
                <a:solidFill>
                  <a:schemeClr val="bg1"/>
                </a:solidFill>
              </a:rPr>
              <a:t>添加书籍：向系统增加书籍信息，简介等。</a:t>
            </a:r>
          </a:p>
          <a:p>
            <a:r>
              <a:rPr lang="en-US" altLang="zh-CN" dirty="0">
                <a:solidFill>
                  <a:schemeClr val="bg1"/>
                </a:solidFill>
              </a:rPr>
              <a:t>	</a:t>
            </a:r>
            <a:r>
              <a:rPr lang="zh-CN" altLang="zh-CN" dirty="0">
                <a:solidFill>
                  <a:schemeClr val="bg1"/>
                </a:solidFill>
              </a:rPr>
              <a:t>修改书籍信息：添加书籍标签类型</a:t>
            </a:r>
          </a:p>
          <a:p>
            <a:r>
              <a:rPr lang="en-US" altLang="zh-CN" dirty="0">
                <a:solidFill>
                  <a:schemeClr val="bg1"/>
                </a:solidFill>
              </a:rPr>
              <a:t>	</a:t>
            </a:r>
            <a:r>
              <a:rPr lang="zh-CN" altLang="zh-CN" dirty="0">
                <a:solidFill>
                  <a:schemeClr val="bg1"/>
                </a:solidFill>
              </a:rPr>
              <a:t>修改作家信息：修改作家的信息</a:t>
            </a:r>
          </a:p>
          <a:p>
            <a:r>
              <a:rPr lang="en-US" altLang="zh-CN" dirty="0">
                <a:solidFill>
                  <a:schemeClr val="bg1"/>
                </a:solidFill>
              </a:rPr>
              <a:t>	</a:t>
            </a:r>
            <a:r>
              <a:rPr lang="zh-CN" altLang="zh-CN" dirty="0">
                <a:solidFill>
                  <a:schemeClr val="bg1"/>
                </a:solidFill>
              </a:rPr>
              <a:t>审核申请：对用户的反馈和申请作出审核</a:t>
            </a:r>
          </a:p>
        </p:txBody>
      </p:sp>
    </p:spTree>
    <p:extLst>
      <p:ext uri="{BB962C8B-B14F-4D97-AF65-F5344CB8AC3E}">
        <p14:creationId xmlns:p14="http://schemas.microsoft.com/office/powerpoint/2010/main" val="235399026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130581003"/>
              </p:ext>
            </p:extLst>
          </p:nvPr>
        </p:nvGraphicFramePr>
        <p:xfrm>
          <a:off x="1386841" y="83820"/>
          <a:ext cx="5593080" cy="4896567"/>
        </p:xfrm>
        <a:graphic>
          <a:graphicData uri="http://schemas.openxmlformats.org/presentationml/2006/ole">
            <mc:AlternateContent xmlns:mc="http://schemas.openxmlformats.org/markup-compatibility/2006">
              <mc:Choice xmlns:v="urn:schemas-microsoft-com:vml" Requires="v">
                <p:oleObj spid="_x0000_s5132" name="Visio" r:id="rId3" imgW="8161126" imgH="7140137" progId="Visio.Drawing.15">
                  <p:embed/>
                </p:oleObj>
              </mc:Choice>
              <mc:Fallback>
                <p:oleObj name="Visio" r:id="rId3" imgW="8161126" imgH="714013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841" y="83820"/>
                        <a:ext cx="5593080" cy="4896567"/>
                      </a:xfrm>
                      <a:prstGeom prst="rect">
                        <a:avLst/>
                      </a:prstGeom>
                      <a:noFill/>
                    </p:spPr>
                  </p:pic>
                </p:oleObj>
              </mc:Fallback>
            </mc:AlternateContent>
          </a:graphicData>
        </a:graphic>
      </p:graphicFrame>
    </p:spTree>
    <p:extLst>
      <p:ext uri="{BB962C8B-B14F-4D97-AF65-F5344CB8AC3E}">
        <p14:creationId xmlns:p14="http://schemas.microsoft.com/office/powerpoint/2010/main" val="89104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2280339" cy="414303"/>
            <a:chOff x="310460" y="277672"/>
            <a:chExt cx="2280339" cy="414303"/>
          </a:xfrm>
        </p:grpSpPr>
        <p:pic>
          <p:nvPicPr>
            <p:cNvPr id="32" name="图片 31"/>
            <p:cNvPicPr>
              <a:picLocks noChangeAspect="1"/>
            </p:cNvPicPr>
            <p:nvPr/>
          </p:nvPicPr>
          <p:blipFill>
            <a:blip r:embed="rId3"/>
            <a:stretch>
              <a:fillRect/>
            </a:stretch>
          </p:blipFill>
          <p:spPr>
            <a:xfrm>
              <a:off x="310460" y="277672"/>
              <a:ext cx="332755" cy="414303"/>
            </a:xfrm>
            <a:prstGeom prst="rect">
              <a:avLst/>
            </a:prstGeom>
          </p:spPr>
        </p:pic>
        <p:sp>
          <p:nvSpPr>
            <p:cNvPr id="34" name="文本框 33"/>
            <p:cNvSpPr txBox="1"/>
            <p:nvPr/>
          </p:nvSpPr>
          <p:spPr>
            <a:xfrm>
              <a:off x="476836" y="300157"/>
              <a:ext cx="211396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用户类类和特性</a:t>
              </a:r>
            </a:p>
          </p:txBody>
        </p:sp>
      </p:grpSp>
      <p:sp>
        <p:nvSpPr>
          <p:cNvPr id="3" name="矩形 2"/>
          <p:cNvSpPr/>
          <p:nvPr/>
        </p:nvSpPr>
        <p:spPr>
          <a:xfrm>
            <a:off x="5623560" y="1769991"/>
            <a:ext cx="3284220" cy="1546577"/>
          </a:xfrm>
          <a:prstGeom prst="rect">
            <a:avLst/>
          </a:prstGeom>
        </p:spPr>
        <p:txBody>
          <a:bodyPr wrap="square">
            <a:spAutoFit/>
          </a:bodyPr>
          <a:lstStyle/>
          <a:p>
            <a:r>
              <a:rPr lang="zh-CN" altLang="zh-CN" dirty="0">
                <a:solidFill>
                  <a:schemeClr val="bg1"/>
                </a:solidFill>
              </a:rPr>
              <a:t>我们网站针对的是爱看书籍的用户。当然书籍也分很多类，我们的网址会对不同的用户喜欢的书籍进行分类。例如喜欢悬疑的书友可以点进悬疑类进行选择自己喜欢的书籍，然后我们会在书籍上的留言板上设置点赞功能。受到用户点赞数多的评论会采取置顶的方式让更多的用户看到</a:t>
            </a:r>
            <a:r>
              <a:rPr lang="zh-CN" altLang="zh-CN" dirty="0"/>
              <a:t>。</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00" y="1270896"/>
            <a:ext cx="4691397" cy="31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95845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Effect transition="in" filter="barn(inVertical)">
                                      <p:cBhvr>
                                        <p:cTn id="13" dur="500"/>
                                        <p:tgtEl>
                                          <p:spTgt spid="614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1400" y="277671"/>
            <a:ext cx="2280339" cy="414303"/>
            <a:chOff x="310460" y="277672"/>
            <a:chExt cx="2280339" cy="414303"/>
          </a:xfrm>
        </p:grpSpPr>
        <p:pic>
          <p:nvPicPr>
            <p:cNvPr id="4" name="图片 3"/>
            <p:cNvPicPr>
              <a:picLocks noChangeAspect="1"/>
            </p:cNvPicPr>
            <p:nvPr/>
          </p:nvPicPr>
          <p:blipFill>
            <a:blip r:embed="rId3"/>
            <a:stretch>
              <a:fillRect/>
            </a:stretch>
          </p:blipFill>
          <p:spPr>
            <a:xfrm>
              <a:off x="310460" y="277672"/>
              <a:ext cx="332755" cy="414303"/>
            </a:xfrm>
            <a:prstGeom prst="rect">
              <a:avLst/>
            </a:prstGeom>
          </p:spPr>
        </p:pic>
        <p:sp>
          <p:nvSpPr>
            <p:cNvPr id="5" name="文本框 33"/>
            <p:cNvSpPr txBox="1"/>
            <p:nvPr/>
          </p:nvSpPr>
          <p:spPr>
            <a:xfrm>
              <a:off x="476836" y="300157"/>
              <a:ext cx="211396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层次方框图</a:t>
              </a:r>
            </a:p>
          </p:txBody>
        </p:sp>
      </p:gr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64641075"/>
              </p:ext>
            </p:extLst>
          </p:nvPr>
        </p:nvGraphicFramePr>
        <p:xfrm>
          <a:off x="1413510" y="1041996"/>
          <a:ext cx="6316980" cy="3545880"/>
        </p:xfrm>
        <a:graphic>
          <a:graphicData uri="http://schemas.openxmlformats.org/presentationml/2006/ole">
            <mc:AlternateContent xmlns:mc="http://schemas.openxmlformats.org/markup-compatibility/2006">
              <mc:Choice xmlns:v="urn:schemas-microsoft-com:vml" Requires="v">
                <p:oleObj spid="_x0000_s6153" name="Visio" r:id="rId4" imgW="6461618" imgH="3626994" progId="Visio.Drawing.15">
                  <p:embed/>
                </p:oleObj>
              </mc:Choice>
              <mc:Fallback>
                <p:oleObj name="Visio" r:id="rId4" imgW="6461618" imgH="362699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510" y="1041996"/>
                        <a:ext cx="6316980" cy="3545880"/>
                      </a:xfrm>
                      <a:prstGeom prst="rect">
                        <a:avLst/>
                      </a:prstGeom>
                      <a:noFill/>
                    </p:spPr>
                  </p:pic>
                </p:oleObj>
              </mc:Fallback>
            </mc:AlternateContent>
          </a:graphicData>
        </a:graphic>
      </p:graphicFrame>
    </p:spTree>
    <p:extLst>
      <p:ext uri="{BB962C8B-B14F-4D97-AF65-F5344CB8AC3E}">
        <p14:creationId xmlns:p14="http://schemas.microsoft.com/office/powerpoint/2010/main" val="98492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866757" y="2019402"/>
            <a:ext cx="4348365" cy="939618"/>
            <a:chOff x="2866757" y="2019402"/>
            <a:chExt cx="4348365" cy="939618"/>
          </a:xfrm>
        </p:grpSpPr>
        <p:sp>
          <p:nvSpPr>
            <p:cNvPr id="20" name="文本框 19"/>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外部接口需求</a:t>
              </a:r>
            </a:p>
          </p:txBody>
        </p:sp>
        <p:sp>
          <p:nvSpPr>
            <p:cNvPr id="21" name="文本框 20"/>
            <p:cNvSpPr txBox="1"/>
            <p:nvPr/>
          </p:nvSpPr>
          <p:spPr>
            <a:xfrm>
              <a:off x="3229671" y="2019402"/>
              <a:ext cx="1659570"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THREE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2" name="组合 21"/>
          <p:cNvGrpSpPr/>
          <p:nvPr/>
        </p:nvGrpSpPr>
        <p:grpSpPr>
          <a:xfrm>
            <a:off x="1928879" y="1944350"/>
            <a:ext cx="1129689" cy="1129689"/>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4" name="Freeform 18"/>
            <p:cNvSpPr>
              <a:spLocks noEditPoints="1"/>
            </p:cNvSpPr>
            <p:nvPr/>
          </p:nvSpPr>
          <p:spPr bwMode="auto">
            <a:xfrm>
              <a:off x="2155101" y="2105687"/>
              <a:ext cx="659346" cy="79083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2503327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50" fill="hold"/>
                                        <p:tgtEl>
                                          <p:spTgt spid="22"/>
                                        </p:tgtEl>
                                        <p:attrNameLst>
                                          <p:attrName>ppt_w</p:attrName>
                                        </p:attrNameLst>
                                      </p:cBhvr>
                                      <p:tavLst>
                                        <p:tav tm="0">
                                          <p:val>
                                            <p:fltVal val="0"/>
                                          </p:val>
                                        </p:tav>
                                        <p:tav tm="100000">
                                          <p:val>
                                            <p:strVal val="#ppt_w"/>
                                          </p:val>
                                        </p:tav>
                                      </p:tavLst>
                                    </p:anim>
                                    <p:anim calcmode="lin" valueType="num">
                                      <p:cBhvr>
                                        <p:cTn id="13" dur="250" fill="hold"/>
                                        <p:tgtEl>
                                          <p:spTgt spid="22"/>
                                        </p:tgtEl>
                                        <p:attrNameLst>
                                          <p:attrName>ppt_h</p:attrName>
                                        </p:attrNameLst>
                                      </p:cBhvr>
                                      <p:tavLst>
                                        <p:tav tm="0">
                                          <p:val>
                                            <p:fltVal val="0"/>
                                          </p:val>
                                        </p:tav>
                                        <p:tav tm="100000">
                                          <p:val>
                                            <p:strVal val="#ppt_h"/>
                                          </p:val>
                                        </p:tav>
                                      </p:tavLst>
                                    </p:anim>
                                    <p:animEffect transition="in" filter="fade">
                                      <p:cBhvr>
                                        <p:cTn id="14" dur="250"/>
                                        <p:tgtEl>
                                          <p:spTgt spid="22"/>
                                        </p:tgtEl>
                                      </p:cBhvr>
                                    </p:animEffect>
                                  </p:childTnLst>
                                </p:cTn>
                              </p:par>
                              <p:par>
                                <p:cTn id="15" presetID="6" presetClass="emph" presetSubtype="0" decel="100000" fill="hold" nodeType="withEffect">
                                  <p:stCondLst>
                                    <p:cond delay="200"/>
                                  </p:stCondLst>
                                  <p:childTnLst>
                                    <p:animScale>
                                      <p:cBhvr>
                                        <p:cTn id="16" dur="250" fill="hold"/>
                                        <p:tgtEl>
                                          <p:spTgt spid="22"/>
                                        </p:tgtEl>
                                      </p:cBhvr>
                                      <p:by x="110000" y="110000"/>
                                    </p:animScale>
                                  </p:childTnLst>
                                </p:cTn>
                              </p:par>
                              <p:par>
                                <p:cTn id="17" presetID="6" presetClass="emph" presetSubtype="0" decel="100000" fill="hold" nodeType="withEffect">
                                  <p:stCondLst>
                                    <p:cond delay="400"/>
                                  </p:stCondLst>
                                  <p:childTnLst>
                                    <p:animScale>
                                      <p:cBhvr>
                                        <p:cTn id="18" dur="250" fill="hold"/>
                                        <p:tgtEl>
                                          <p:spTgt spid="22"/>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332223" cy="414303"/>
            <a:chOff x="310460" y="277672"/>
            <a:chExt cx="1332223" cy="414303"/>
          </a:xfrm>
        </p:grpSpPr>
        <p:pic>
          <p:nvPicPr>
            <p:cNvPr id="3" name="图片 2"/>
            <p:cNvPicPr>
              <a:picLocks noChangeAspect="1"/>
            </p:cNvPicPr>
            <p:nvPr/>
          </p:nvPicPr>
          <p:blipFill>
            <a:blip r:embed="rId2"/>
            <a:stretch>
              <a:fillRect/>
            </a:stretch>
          </p:blipFill>
          <p:spPr>
            <a:xfrm>
              <a:off x="310460" y="277672"/>
              <a:ext cx="332755" cy="414303"/>
            </a:xfrm>
            <a:prstGeom prst="rect">
              <a:avLst/>
            </a:prstGeom>
          </p:spPr>
        </p:pic>
        <p:sp>
          <p:nvSpPr>
            <p:cNvPr id="4" name="文本框 13"/>
            <p:cNvSpPr txBox="1"/>
            <p:nvPr/>
          </p:nvSpPr>
          <p:spPr>
            <a:xfrm>
              <a:off x="476837" y="300157"/>
              <a:ext cx="1165846"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用户界面</a:t>
              </a:r>
            </a:p>
          </p:txBody>
        </p:sp>
      </p:grpSp>
      <p:pic>
        <p:nvPicPr>
          <p:cNvPr id="8" name="AXU0.png">
            <a:extLst>
              <a:ext uri="{FF2B5EF4-FFF2-40B4-BE49-F238E27FC236}">
                <a16:creationId xmlns:a16="http://schemas.microsoft.com/office/drawing/2014/main" id="{048755BD-1F5F-49F6-8581-9CAD78FFF75A}"/>
              </a:ext>
            </a:extLst>
          </p:cNvPr>
          <p:cNvPicPr/>
          <p:nvPr/>
        </p:nvPicPr>
        <p:blipFill>
          <a:blip r:embed="rId3"/>
          <a:stretch>
            <a:fillRect/>
          </a:stretch>
        </p:blipFill>
        <p:spPr>
          <a:xfrm>
            <a:off x="5025656" y="0"/>
            <a:ext cx="3556447" cy="6373672"/>
          </a:xfrm>
          <a:prstGeom prst="rect">
            <a:avLst/>
          </a:prstGeom>
        </p:spPr>
      </p:pic>
      <p:graphicFrame>
        <p:nvGraphicFramePr>
          <p:cNvPr id="9" name="表格 8">
            <a:extLst>
              <a:ext uri="{FF2B5EF4-FFF2-40B4-BE49-F238E27FC236}">
                <a16:creationId xmlns:a16="http://schemas.microsoft.com/office/drawing/2014/main" id="{266C9243-FF15-4244-97C3-5F647A20CD56}"/>
              </a:ext>
            </a:extLst>
          </p:cNvPr>
          <p:cNvGraphicFramePr>
            <a:graphicFrameLocks noGrp="1"/>
          </p:cNvGraphicFramePr>
          <p:nvPr>
            <p:extLst>
              <p:ext uri="{D42A27DB-BD31-4B8C-83A1-F6EECF244321}">
                <p14:modId xmlns:p14="http://schemas.microsoft.com/office/powerpoint/2010/main" val="1619424970"/>
              </p:ext>
            </p:extLst>
          </p:nvPr>
        </p:nvGraphicFramePr>
        <p:xfrm>
          <a:off x="1219619" y="691974"/>
          <a:ext cx="2419350" cy="4210445"/>
        </p:xfrm>
        <a:graphic>
          <a:graphicData uri="http://schemas.openxmlformats.org/drawingml/2006/table">
            <a:tbl>
              <a:tblPr firstRow="1" firstCol="1" bandRow="1">
                <a:tableStyleId>{5C22544A-7EE6-4342-B048-85BDC9FD1C3A}</a:tableStyleId>
              </a:tblPr>
              <a:tblGrid>
                <a:gridCol w="1209675">
                  <a:extLst>
                    <a:ext uri="{9D8B030D-6E8A-4147-A177-3AD203B41FA5}">
                      <a16:colId xmlns:a16="http://schemas.microsoft.com/office/drawing/2014/main" val="452028302"/>
                    </a:ext>
                  </a:extLst>
                </a:gridCol>
                <a:gridCol w="1209675">
                  <a:extLst>
                    <a:ext uri="{9D8B030D-6E8A-4147-A177-3AD203B41FA5}">
                      <a16:colId xmlns:a16="http://schemas.microsoft.com/office/drawing/2014/main" val="1124720319"/>
                    </a:ext>
                  </a:extLst>
                </a:gridCol>
              </a:tblGrid>
              <a:tr h="127589">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15807548"/>
                  </a:ext>
                </a:extLst>
              </a:tr>
              <a:tr h="510357">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登陆</a:t>
                      </a:r>
                      <a:r>
                        <a:rPr lang="en-US" sz="800">
                          <a:effectLst/>
                        </a:rPr>
                        <a:t>/</a:t>
                      </a:r>
                      <a:r>
                        <a:rPr lang="zh-CN" sz="800">
                          <a:effectLst/>
                        </a:rPr>
                        <a:t>注册界面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88928864"/>
                  </a:ext>
                </a:extLst>
              </a:tr>
              <a:tr h="510357">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4261192767"/>
                  </a:ext>
                </a:extLst>
              </a:tr>
              <a:tr h="510357">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801959152"/>
                  </a:ext>
                </a:extLst>
              </a:tr>
              <a:tr h="510357">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836018854"/>
                  </a:ext>
                </a:extLst>
              </a:tr>
              <a:tr h="510357">
                <a:tc>
                  <a:txBody>
                    <a:bodyPr/>
                    <a:lstStyle/>
                    <a:p>
                      <a:pPr>
                        <a:spcBef>
                          <a:spcPts val="300"/>
                        </a:spcBef>
                        <a:spcAft>
                          <a:spcPts val="300"/>
                        </a:spcAft>
                      </a:pPr>
                      <a:r>
                        <a:rPr lang="en-US" sz="800">
                          <a:effectLst/>
                        </a:rPr>
                        <a:t>5</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4001942133"/>
                  </a:ext>
                </a:extLst>
              </a:tr>
              <a:tr h="510357">
                <a:tc>
                  <a:txBody>
                    <a:bodyPr/>
                    <a:lstStyle/>
                    <a:p>
                      <a:pPr>
                        <a:spcBef>
                          <a:spcPts val="300"/>
                        </a:spcBef>
                        <a:spcAft>
                          <a:spcPts val="300"/>
                        </a:spcAft>
                      </a:pPr>
                      <a:r>
                        <a:rPr lang="en-US" sz="800">
                          <a:effectLst/>
                        </a:rPr>
                        <a:t>6</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059513582"/>
                  </a:ext>
                </a:extLst>
              </a:tr>
              <a:tr h="510357">
                <a:tc>
                  <a:txBody>
                    <a:bodyPr/>
                    <a:lstStyle/>
                    <a:p>
                      <a:pPr>
                        <a:spcBef>
                          <a:spcPts val="300"/>
                        </a:spcBef>
                        <a:spcAft>
                          <a:spcPts val="300"/>
                        </a:spcAft>
                      </a:pPr>
                      <a:r>
                        <a:rPr lang="en-US" sz="800">
                          <a:effectLst/>
                        </a:rPr>
                        <a:t>7</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675170718"/>
                  </a:ext>
                </a:extLst>
              </a:tr>
              <a:tr h="510357">
                <a:tc>
                  <a:txBody>
                    <a:bodyPr/>
                    <a:lstStyle/>
                    <a:p>
                      <a:pPr>
                        <a:spcBef>
                          <a:spcPts val="300"/>
                        </a:spcBef>
                        <a:spcAft>
                          <a:spcPts val="300"/>
                        </a:spcAft>
                      </a:pPr>
                      <a:r>
                        <a:rPr lang="en-US" sz="800">
                          <a:effectLst/>
                        </a:rPr>
                        <a:t>8</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读者评价页面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974724184"/>
                  </a:ext>
                </a:extLst>
              </a:tr>
            </a:tbl>
          </a:graphicData>
        </a:graphic>
      </p:graphicFrame>
    </p:spTree>
    <p:extLst>
      <p:ext uri="{BB962C8B-B14F-4D97-AF65-F5344CB8AC3E}">
        <p14:creationId xmlns:p14="http://schemas.microsoft.com/office/powerpoint/2010/main" val="218066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2.png">
            <a:extLst>
              <a:ext uri="{FF2B5EF4-FFF2-40B4-BE49-F238E27FC236}">
                <a16:creationId xmlns:a16="http://schemas.microsoft.com/office/drawing/2014/main" id="{1E4AA776-7071-434E-B419-4911AAC91989}"/>
              </a:ext>
            </a:extLst>
          </p:cNvPr>
          <p:cNvPicPr/>
          <p:nvPr/>
        </p:nvPicPr>
        <p:blipFill>
          <a:blip r:embed="rId2"/>
          <a:stretch>
            <a:fillRect/>
          </a:stretch>
        </p:blipFill>
        <p:spPr>
          <a:xfrm>
            <a:off x="3678585" y="132397"/>
            <a:ext cx="5274310" cy="4878705"/>
          </a:xfrm>
          <a:prstGeom prst="rect">
            <a:avLst/>
          </a:prstGeom>
        </p:spPr>
      </p:pic>
      <p:graphicFrame>
        <p:nvGraphicFramePr>
          <p:cNvPr id="3" name="表格 2">
            <a:extLst>
              <a:ext uri="{FF2B5EF4-FFF2-40B4-BE49-F238E27FC236}">
                <a16:creationId xmlns:a16="http://schemas.microsoft.com/office/drawing/2014/main" id="{2A9185E7-AC68-491A-9DF8-D15B26AA70E0}"/>
              </a:ext>
            </a:extLst>
          </p:cNvPr>
          <p:cNvGraphicFramePr>
            <a:graphicFrameLocks noGrp="1"/>
          </p:cNvGraphicFramePr>
          <p:nvPr>
            <p:extLst>
              <p:ext uri="{D42A27DB-BD31-4B8C-83A1-F6EECF244321}">
                <p14:modId xmlns:p14="http://schemas.microsoft.com/office/powerpoint/2010/main" val="46579252"/>
              </p:ext>
            </p:extLst>
          </p:nvPr>
        </p:nvGraphicFramePr>
        <p:xfrm>
          <a:off x="628650" y="1474381"/>
          <a:ext cx="2079108" cy="2197348"/>
        </p:xfrm>
        <a:graphic>
          <a:graphicData uri="http://schemas.openxmlformats.org/drawingml/2006/table">
            <a:tbl>
              <a:tblPr firstRow="1" firstCol="1" bandRow="1">
                <a:tableStyleId>{5C22544A-7EE6-4342-B048-85BDC9FD1C3A}</a:tableStyleId>
              </a:tblPr>
              <a:tblGrid>
                <a:gridCol w="1039554">
                  <a:extLst>
                    <a:ext uri="{9D8B030D-6E8A-4147-A177-3AD203B41FA5}">
                      <a16:colId xmlns:a16="http://schemas.microsoft.com/office/drawing/2014/main" val="2837359408"/>
                    </a:ext>
                  </a:extLst>
                </a:gridCol>
                <a:gridCol w="1039554">
                  <a:extLst>
                    <a:ext uri="{9D8B030D-6E8A-4147-A177-3AD203B41FA5}">
                      <a16:colId xmlns:a16="http://schemas.microsoft.com/office/drawing/2014/main" val="3482653474"/>
                    </a:ext>
                  </a:extLst>
                </a:gridCol>
              </a:tblGrid>
              <a:tr h="244150">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231643732"/>
                  </a:ext>
                </a:extLst>
              </a:tr>
              <a:tr h="976599">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用户主页界面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737593671"/>
                  </a:ext>
                </a:extLst>
              </a:tr>
              <a:tr h="976599">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主界面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606577974"/>
                  </a:ext>
                </a:extLst>
              </a:tr>
            </a:tbl>
          </a:graphicData>
        </a:graphic>
      </p:graphicFrame>
      <p:sp>
        <p:nvSpPr>
          <p:cNvPr id="4" name="文本框 3">
            <a:extLst>
              <a:ext uri="{FF2B5EF4-FFF2-40B4-BE49-F238E27FC236}">
                <a16:creationId xmlns:a16="http://schemas.microsoft.com/office/drawing/2014/main" id="{B7BF371D-8D84-4D07-B3C2-234514129B81}"/>
              </a:ext>
            </a:extLst>
          </p:cNvPr>
          <p:cNvSpPr txBox="1"/>
          <p:nvPr/>
        </p:nvSpPr>
        <p:spPr>
          <a:xfrm>
            <a:off x="723014" y="340242"/>
            <a:ext cx="1481470" cy="300082"/>
          </a:xfrm>
          <a:prstGeom prst="rect">
            <a:avLst/>
          </a:prstGeom>
          <a:noFill/>
        </p:spPr>
        <p:txBody>
          <a:bodyPr wrap="square" rtlCol="0">
            <a:spAutoFit/>
          </a:bodyPr>
          <a:lstStyle/>
          <a:p>
            <a:r>
              <a:rPr lang="zh-CN" altLang="en-US" dirty="0">
                <a:solidFill>
                  <a:schemeClr val="bg1"/>
                </a:solidFill>
              </a:rPr>
              <a:t>登录注册</a:t>
            </a:r>
          </a:p>
        </p:txBody>
      </p:sp>
    </p:spTree>
    <p:extLst>
      <p:ext uri="{BB962C8B-B14F-4D97-AF65-F5344CB8AC3E}">
        <p14:creationId xmlns:p14="http://schemas.microsoft.com/office/powerpoint/2010/main" val="80404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3.png">
            <a:extLst>
              <a:ext uri="{FF2B5EF4-FFF2-40B4-BE49-F238E27FC236}">
                <a16:creationId xmlns:a16="http://schemas.microsoft.com/office/drawing/2014/main" id="{EBA71BA8-EBDE-4B58-9E5B-C1243AD65A05}"/>
              </a:ext>
            </a:extLst>
          </p:cNvPr>
          <p:cNvPicPr/>
          <p:nvPr/>
        </p:nvPicPr>
        <p:blipFill>
          <a:blip r:embed="rId2"/>
          <a:stretch>
            <a:fillRect/>
          </a:stretch>
        </p:blipFill>
        <p:spPr>
          <a:xfrm>
            <a:off x="3905694" y="119269"/>
            <a:ext cx="4912522" cy="4904962"/>
          </a:xfrm>
          <a:prstGeom prst="rect">
            <a:avLst/>
          </a:prstGeom>
        </p:spPr>
      </p:pic>
      <p:graphicFrame>
        <p:nvGraphicFramePr>
          <p:cNvPr id="3" name="表格 2">
            <a:extLst>
              <a:ext uri="{FF2B5EF4-FFF2-40B4-BE49-F238E27FC236}">
                <a16:creationId xmlns:a16="http://schemas.microsoft.com/office/drawing/2014/main" id="{996929B8-4BCF-452D-B599-8479DE23A7BB}"/>
              </a:ext>
            </a:extLst>
          </p:cNvPr>
          <p:cNvGraphicFramePr>
            <a:graphicFrameLocks noGrp="1"/>
          </p:cNvGraphicFramePr>
          <p:nvPr>
            <p:extLst>
              <p:ext uri="{D42A27DB-BD31-4B8C-83A1-F6EECF244321}">
                <p14:modId xmlns:p14="http://schemas.microsoft.com/office/powerpoint/2010/main" val="708015745"/>
              </p:ext>
            </p:extLst>
          </p:nvPr>
        </p:nvGraphicFramePr>
        <p:xfrm>
          <a:off x="699534" y="1637414"/>
          <a:ext cx="2185434" cy="2470959"/>
        </p:xfrm>
        <a:graphic>
          <a:graphicData uri="http://schemas.openxmlformats.org/drawingml/2006/table">
            <a:tbl>
              <a:tblPr firstRow="1" firstCol="1" bandRow="1">
                <a:tableStyleId>{5C22544A-7EE6-4342-B048-85BDC9FD1C3A}</a:tableStyleId>
              </a:tblPr>
              <a:tblGrid>
                <a:gridCol w="1092717">
                  <a:extLst>
                    <a:ext uri="{9D8B030D-6E8A-4147-A177-3AD203B41FA5}">
                      <a16:colId xmlns:a16="http://schemas.microsoft.com/office/drawing/2014/main" val="2069426143"/>
                    </a:ext>
                  </a:extLst>
                </a:gridCol>
                <a:gridCol w="1092717">
                  <a:extLst>
                    <a:ext uri="{9D8B030D-6E8A-4147-A177-3AD203B41FA5}">
                      <a16:colId xmlns:a16="http://schemas.microsoft.com/office/drawing/2014/main" val="4125858342"/>
                    </a:ext>
                  </a:extLst>
                </a:gridCol>
              </a:tblGrid>
              <a:tr h="164731">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009885595"/>
                  </a:ext>
                </a:extLst>
              </a:tr>
              <a:tr h="494192">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425564449"/>
                  </a:ext>
                </a:extLst>
              </a:tr>
              <a:tr h="494192">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534866991"/>
                  </a:ext>
                </a:extLst>
              </a:tr>
              <a:tr h="658922">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639152972"/>
                  </a:ext>
                </a:extLst>
              </a:tr>
              <a:tr h="658922">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4151606173"/>
                  </a:ext>
                </a:extLst>
              </a:tr>
            </a:tbl>
          </a:graphicData>
        </a:graphic>
      </p:graphicFrame>
      <p:sp>
        <p:nvSpPr>
          <p:cNvPr id="4" name="文本框 3">
            <a:extLst>
              <a:ext uri="{FF2B5EF4-FFF2-40B4-BE49-F238E27FC236}">
                <a16:creationId xmlns:a16="http://schemas.microsoft.com/office/drawing/2014/main" id="{4981EC30-7438-41BC-96B9-04504A8F7286}"/>
              </a:ext>
            </a:extLst>
          </p:cNvPr>
          <p:cNvSpPr txBox="1"/>
          <p:nvPr/>
        </p:nvSpPr>
        <p:spPr>
          <a:xfrm>
            <a:off x="701749" y="460744"/>
            <a:ext cx="1524000" cy="300082"/>
          </a:xfrm>
          <a:prstGeom prst="rect">
            <a:avLst/>
          </a:prstGeom>
          <a:noFill/>
        </p:spPr>
        <p:txBody>
          <a:bodyPr wrap="square" rtlCol="0">
            <a:spAutoFit/>
          </a:bodyPr>
          <a:lstStyle/>
          <a:p>
            <a:r>
              <a:rPr lang="zh-CN" altLang="en-US" dirty="0">
                <a:solidFill>
                  <a:schemeClr val="bg1"/>
                </a:solidFill>
              </a:rPr>
              <a:t>用户主页</a:t>
            </a:r>
          </a:p>
        </p:txBody>
      </p:sp>
    </p:spTree>
    <p:extLst>
      <p:ext uri="{BB962C8B-B14F-4D97-AF65-F5344CB8AC3E}">
        <p14:creationId xmlns:p14="http://schemas.microsoft.com/office/powerpoint/2010/main" val="2203636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4.png">
            <a:extLst>
              <a:ext uri="{FF2B5EF4-FFF2-40B4-BE49-F238E27FC236}">
                <a16:creationId xmlns:a16="http://schemas.microsoft.com/office/drawing/2014/main" id="{BA1EEA13-8E5B-4D63-AFB5-08B50D58A6E9}"/>
              </a:ext>
            </a:extLst>
          </p:cNvPr>
          <p:cNvPicPr/>
          <p:nvPr/>
        </p:nvPicPr>
        <p:blipFill>
          <a:blip r:embed="rId2"/>
          <a:stretch>
            <a:fillRect/>
          </a:stretch>
        </p:blipFill>
        <p:spPr>
          <a:xfrm>
            <a:off x="4572000" y="46960"/>
            <a:ext cx="4061639" cy="5066857"/>
          </a:xfrm>
          <a:prstGeom prst="rect">
            <a:avLst/>
          </a:prstGeom>
        </p:spPr>
      </p:pic>
      <p:graphicFrame>
        <p:nvGraphicFramePr>
          <p:cNvPr id="3" name="表格 2">
            <a:extLst>
              <a:ext uri="{FF2B5EF4-FFF2-40B4-BE49-F238E27FC236}">
                <a16:creationId xmlns:a16="http://schemas.microsoft.com/office/drawing/2014/main" id="{01DAD688-D618-4532-B2FE-F26DF70A15FF}"/>
              </a:ext>
            </a:extLst>
          </p:cNvPr>
          <p:cNvGraphicFramePr>
            <a:graphicFrameLocks noGrp="1"/>
          </p:cNvGraphicFramePr>
          <p:nvPr>
            <p:extLst>
              <p:ext uri="{D42A27DB-BD31-4B8C-83A1-F6EECF244321}">
                <p14:modId xmlns:p14="http://schemas.microsoft.com/office/powerpoint/2010/main" val="3506413430"/>
              </p:ext>
            </p:extLst>
          </p:nvPr>
        </p:nvGraphicFramePr>
        <p:xfrm>
          <a:off x="628650" y="1375144"/>
          <a:ext cx="2426438" cy="3210984"/>
        </p:xfrm>
        <a:graphic>
          <a:graphicData uri="http://schemas.openxmlformats.org/drawingml/2006/table">
            <a:tbl>
              <a:tblPr firstRow="1" firstCol="1" bandRow="1">
                <a:tableStyleId>{5C22544A-7EE6-4342-B048-85BDC9FD1C3A}</a:tableStyleId>
              </a:tblPr>
              <a:tblGrid>
                <a:gridCol w="1213219">
                  <a:extLst>
                    <a:ext uri="{9D8B030D-6E8A-4147-A177-3AD203B41FA5}">
                      <a16:colId xmlns:a16="http://schemas.microsoft.com/office/drawing/2014/main" val="442101759"/>
                    </a:ext>
                  </a:extLst>
                </a:gridCol>
                <a:gridCol w="1213219">
                  <a:extLst>
                    <a:ext uri="{9D8B030D-6E8A-4147-A177-3AD203B41FA5}">
                      <a16:colId xmlns:a16="http://schemas.microsoft.com/office/drawing/2014/main" val="1915303390"/>
                    </a:ext>
                  </a:extLst>
                </a:gridCol>
              </a:tblGrid>
              <a:tr h="152904">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287024201"/>
                  </a:ext>
                </a:extLst>
              </a:tr>
              <a:tr h="611616">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登陆</a:t>
                      </a:r>
                      <a:r>
                        <a:rPr lang="en-US" sz="800">
                          <a:effectLst/>
                        </a:rPr>
                        <a:t>/</a:t>
                      </a:r>
                      <a:r>
                        <a:rPr lang="zh-CN" sz="800">
                          <a:effectLst/>
                        </a:rPr>
                        <a:t>注册界面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371275815"/>
                  </a:ext>
                </a:extLst>
              </a:tr>
              <a:tr h="611616">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读者评价页面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097376866"/>
                  </a:ext>
                </a:extLst>
              </a:tr>
              <a:tr h="611616">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839924038"/>
                  </a:ext>
                </a:extLst>
              </a:tr>
              <a:tr h="611616">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91329464"/>
                  </a:ext>
                </a:extLst>
              </a:tr>
              <a:tr h="611616">
                <a:tc>
                  <a:txBody>
                    <a:bodyPr/>
                    <a:lstStyle/>
                    <a:p>
                      <a:pPr>
                        <a:spcBef>
                          <a:spcPts val="300"/>
                        </a:spcBef>
                        <a:spcAft>
                          <a:spcPts val="300"/>
                        </a:spcAft>
                      </a:pPr>
                      <a:r>
                        <a:rPr lang="en-US" sz="800">
                          <a:effectLst/>
                        </a:rPr>
                        <a:t>5</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700358335"/>
                  </a:ext>
                </a:extLst>
              </a:tr>
            </a:tbl>
          </a:graphicData>
        </a:graphic>
      </p:graphicFrame>
      <p:sp>
        <p:nvSpPr>
          <p:cNvPr id="4" name="文本框 3">
            <a:extLst>
              <a:ext uri="{FF2B5EF4-FFF2-40B4-BE49-F238E27FC236}">
                <a16:creationId xmlns:a16="http://schemas.microsoft.com/office/drawing/2014/main" id="{3D347465-1294-4654-A327-5588610D8E8F}"/>
              </a:ext>
            </a:extLst>
          </p:cNvPr>
          <p:cNvSpPr txBox="1"/>
          <p:nvPr/>
        </p:nvSpPr>
        <p:spPr>
          <a:xfrm>
            <a:off x="715926" y="432391"/>
            <a:ext cx="1587795" cy="300082"/>
          </a:xfrm>
          <a:prstGeom prst="rect">
            <a:avLst/>
          </a:prstGeom>
          <a:noFill/>
        </p:spPr>
        <p:txBody>
          <a:bodyPr wrap="square" rtlCol="0">
            <a:spAutoFit/>
          </a:bodyPr>
          <a:lstStyle/>
          <a:p>
            <a:r>
              <a:rPr lang="zh-CN" altLang="en-US" dirty="0">
                <a:solidFill>
                  <a:schemeClr val="bg1"/>
                </a:solidFill>
              </a:rPr>
              <a:t>书籍界面</a:t>
            </a:r>
          </a:p>
        </p:txBody>
      </p:sp>
    </p:spTree>
    <p:extLst>
      <p:ext uri="{BB962C8B-B14F-4D97-AF65-F5344CB8AC3E}">
        <p14:creationId xmlns:p14="http://schemas.microsoft.com/office/powerpoint/2010/main" val="56866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828" y="1746368"/>
            <a:ext cx="2765362" cy="964005"/>
            <a:chOff x="219753" y="1976522"/>
            <a:chExt cx="2765362" cy="964005"/>
          </a:xfrm>
        </p:grpSpPr>
        <p:sp>
          <p:nvSpPr>
            <p:cNvPr id="69" name="文本框 38"/>
            <p:cNvSpPr txBox="1"/>
            <p:nvPr/>
          </p:nvSpPr>
          <p:spPr>
            <a:xfrm>
              <a:off x="219753" y="2417307"/>
              <a:ext cx="2741158" cy="523220"/>
            </a:xfrm>
            <a:prstGeom prst="rect">
              <a:avLst/>
            </a:prstGeom>
            <a:noFill/>
          </p:spPr>
          <p:txBody>
            <a:bodyPr wrap="square" rtlCol="0">
              <a:spAutoFit/>
            </a:bodyPr>
            <a:lstStyle/>
            <a:p>
              <a:pPr algn="r"/>
              <a:r>
                <a:rPr lang="en-US" altLang="zh-CN" sz="2800" dirty="0">
                  <a:solidFill>
                    <a:schemeClr val="bg1"/>
                  </a:solidFill>
                  <a:latin typeface="微软雅黑 Light" panose="020B0502040204020203" pitchFamily="34" charset="-122"/>
                  <a:ea typeface="微软雅黑 Light" panose="020B0502040204020203" pitchFamily="34" charset="-122"/>
                </a:rPr>
                <a:t>CONTENTS</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70" name="文本框 11"/>
            <p:cNvSpPr txBox="1"/>
            <p:nvPr/>
          </p:nvSpPr>
          <p:spPr>
            <a:xfrm>
              <a:off x="1979712" y="1976522"/>
              <a:ext cx="1005403" cy="584775"/>
            </a:xfrm>
            <a:prstGeom prst="rect">
              <a:avLst/>
            </a:prstGeom>
            <a:noFill/>
          </p:spPr>
          <p:txBody>
            <a:bodyPr wrap="non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目录</a:t>
              </a:r>
            </a:p>
          </p:txBody>
        </p:sp>
      </p:grpSp>
      <p:sp>
        <p:nvSpPr>
          <p:cNvPr id="71" name="文本框 18"/>
          <p:cNvSpPr txBox="1"/>
          <p:nvPr/>
        </p:nvSpPr>
        <p:spPr>
          <a:xfrm>
            <a:off x="3777339" y="1890560"/>
            <a:ext cx="646331"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引言</a:t>
            </a:r>
          </a:p>
        </p:txBody>
      </p:sp>
      <p:grpSp>
        <p:nvGrpSpPr>
          <p:cNvPr id="72" name="组合 71"/>
          <p:cNvGrpSpPr/>
          <p:nvPr/>
        </p:nvGrpSpPr>
        <p:grpSpPr>
          <a:xfrm>
            <a:off x="3339925" y="1817614"/>
            <a:ext cx="430237" cy="523220"/>
            <a:chOff x="3552850" y="2047768"/>
            <a:chExt cx="430237" cy="523220"/>
          </a:xfrm>
        </p:grpSpPr>
        <p:sp>
          <p:nvSpPr>
            <p:cNvPr id="73" name="文本框 16"/>
            <p:cNvSpPr txBox="1"/>
            <p:nvPr/>
          </p:nvSpPr>
          <p:spPr>
            <a:xfrm>
              <a:off x="3552850" y="2047768"/>
              <a:ext cx="322524"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74" name="直接连接符 73"/>
            <p:cNvCxnSpPr/>
            <p:nvPr/>
          </p:nvCxnSpPr>
          <p:spPr>
            <a:xfrm flipH="1">
              <a:off x="3736631"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p:nvPr/>
        </p:nvSpPr>
        <p:spPr>
          <a:xfrm>
            <a:off x="6493494" y="1909117"/>
            <a:ext cx="1800493"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其他非公能需求</a:t>
            </a:r>
          </a:p>
        </p:txBody>
      </p:sp>
      <p:grpSp>
        <p:nvGrpSpPr>
          <p:cNvPr id="76" name="组合 75"/>
          <p:cNvGrpSpPr/>
          <p:nvPr/>
        </p:nvGrpSpPr>
        <p:grpSpPr>
          <a:xfrm>
            <a:off x="5994443" y="1827832"/>
            <a:ext cx="492830" cy="523220"/>
            <a:chOff x="6077896" y="2057986"/>
            <a:chExt cx="492830" cy="523220"/>
          </a:xfrm>
        </p:grpSpPr>
        <p:sp>
          <p:nvSpPr>
            <p:cNvPr id="77" name="文本框 20"/>
            <p:cNvSpPr txBox="1"/>
            <p:nvPr/>
          </p:nvSpPr>
          <p:spPr>
            <a:xfrm>
              <a:off x="6077896" y="2057986"/>
              <a:ext cx="385042"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5</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78" name="直接连接符 77"/>
            <p:cNvCxnSpPr/>
            <p:nvPr/>
          </p:nvCxnSpPr>
          <p:spPr>
            <a:xfrm flipH="1">
              <a:off x="6324270"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p:nvPr/>
        </p:nvSpPr>
        <p:spPr>
          <a:xfrm>
            <a:off x="3777339" y="2469942"/>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综合描述</a:t>
            </a:r>
          </a:p>
        </p:txBody>
      </p:sp>
      <p:grpSp>
        <p:nvGrpSpPr>
          <p:cNvPr id="80" name="组合 79"/>
          <p:cNvGrpSpPr/>
          <p:nvPr/>
        </p:nvGrpSpPr>
        <p:grpSpPr>
          <a:xfrm>
            <a:off x="3303858" y="2396996"/>
            <a:ext cx="466304" cy="523220"/>
            <a:chOff x="3516783" y="2627150"/>
            <a:chExt cx="466304" cy="523220"/>
          </a:xfrm>
        </p:grpSpPr>
        <p:sp>
          <p:nvSpPr>
            <p:cNvPr id="81" name="文本框 23"/>
            <p:cNvSpPr txBox="1"/>
            <p:nvPr/>
          </p:nvSpPr>
          <p:spPr>
            <a:xfrm>
              <a:off x="3516783" y="2627150"/>
              <a:ext cx="394659"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82" name="直接连接符 81"/>
            <p:cNvCxnSpPr/>
            <p:nvPr/>
          </p:nvCxnSpPr>
          <p:spPr>
            <a:xfrm flipH="1">
              <a:off x="3736631"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p:nvPr/>
        </p:nvSpPr>
        <p:spPr>
          <a:xfrm>
            <a:off x="6493494" y="2494719"/>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参考资料</a:t>
            </a:r>
          </a:p>
        </p:txBody>
      </p:sp>
      <p:grpSp>
        <p:nvGrpSpPr>
          <p:cNvPr id="84" name="组合 83"/>
          <p:cNvGrpSpPr/>
          <p:nvPr/>
        </p:nvGrpSpPr>
        <p:grpSpPr>
          <a:xfrm>
            <a:off x="5994443" y="2407214"/>
            <a:ext cx="492830" cy="523220"/>
            <a:chOff x="6077896" y="2637368"/>
            <a:chExt cx="492830" cy="523220"/>
          </a:xfrm>
        </p:grpSpPr>
        <p:sp>
          <p:nvSpPr>
            <p:cNvPr id="85" name="文本框 26"/>
            <p:cNvSpPr txBox="1"/>
            <p:nvPr/>
          </p:nvSpPr>
          <p:spPr>
            <a:xfrm>
              <a:off x="6077896" y="2637368"/>
              <a:ext cx="385042"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6</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86" name="直接连接符 85"/>
            <p:cNvCxnSpPr/>
            <p:nvPr/>
          </p:nvCxnSpPr>
          <p:spPr>
            <a:xfrm flipH="1">
              <a:off x="6324270"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p:nvPr/>
        </p:nvSpPr>
        <p:spPr>
          <a:xfrm>
            <a:off x="3777339" y="3043685"/>
            <a:ext cx="1569660"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外部接口需求</a:t>
            </a:r>
          </a:p>
        </p:txBody>
      </p:sp>
      <p:grpSp>
        <p:nvGrpSpPr>
          <p:cNvPr id="88" name="组合 87"/>
          <p:cNvGrpSpPr/>
          <p:nvPr/>
        </p:nvGrpSpPr>
        <p:grpSpPr>
          <a:xfrm>
            <a:off x="3303858" y="2970739"/>
            <a:ext cx="466304" cy="523220"/>
            <a:chOff x="3516783" y="3200893"/>
            <a:chExt cx="466304" cy="523220"/>
          </a:xfrm>
        </p:grpSpPr>
        <p:sp>
          <p:nvSpPr>
            <p:cNvPr id="89" name="文本框 29"/>
            <p:cNvSpPr txBox="1"/>
            <p:nvPr/>
          </p:nvSpPr>
          <p:spPr>
            <a:xfrm>
              <a:off x="3516783" y="3200893"/>
              <a:ext cx="394659"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3</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90" name="直接连接符 89"/>
            <p:cNvCxnSpPr/>
            <p:nvPr/>
          </p:nvCxnSpPr>
          <p:spPr>
            <a:xfrm flipH="1">
              <a:off x="3736631"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p:nvPr/>
        </p:nvSpPr>
        <p:spPr>
          <a:xfrm>
            <a:off x="6493494" y="3068462"/>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分工评价</a:t>
            </a:r>
          </a:p>
        </p:txBody>
      </p:sp>
      <p:grpSp>
        <p:nvGrpSpPr>
          <p:cNvPr id="92" name="组合 91"/>
          <p:cNvGrpSpPr/>
          <p:nvPr/>
        </p:nvGrpSpPr>
        <p:grpSpPr>
          <a:xfrm>
            <a:off x="5997649" y="2980957"/>
            <a:ext cx="489624" cy="523220"/>
            <a:chOff x="6081102" y="3211111"/>
            <a:chExt cx="489624" cy="523220"/>
          </a:xfrm>
        </p:grpSpPr>
        <p:sp>
          <p:nvSpPr>
            <p:cNvPr id="93" name="文本框 32"/>
            <p:cNvSpPr txBox="1"/>
            <p:nvPr/>
          </p:nvSpPr>
          <p:spPr>
            <a:xfrm>
              <a:off x="6081102" y="3211111"/>
              <a:ext cx="378630"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7</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flipH="1">
              <a:off x="6324270"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065535" y="1909117"/>
            <a:ext cx="0" cy="1547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4FB7386-41AE-4E10-965E-60966BE1CDAF}"/>
              </a:ext>
            </a:extLst>
          </p:cNvPr>
          <p:cNvSpPr txBox="1"/>
          <p:nvPr/>
        </p:nvSpPr>
        <p:spPr>
          <a:xfrm>
            <a:off x="3807718" y="3576463"/>
            <a:ext cx="1569660"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系统功能需求</a:t>
            </a:r>
          </a:p>
        </p:txBody>
      </p:sp>
      <p:grpSp>
        <p:nvGrpSpPr>
          <p:cNvPr id="35" name="组合 34">
            <a:extLst>
              <a:ext uri="{FF2B5EF4-FFF2-40B4-BE49-F238E27FC236}">
                <a16:creationId xmlns:a16="http://schemas.microsoft.com/office/drawing/2014/main" id="{E070FBBD-A01E-4BE3-9187-E409857E6161}"/>
              </a:ext>
            </a:extLst>
          </p:cNvPr>
          <p:cNvGrpSpPr/>
          <p:nvPr/>
        </p:nvGrpSpPr>
        <p:grpSpPr>
          <a:xfrm>
            <a:off x="3306262" y="3488958"/>
            <a:ext cx="495235" cy="523220"/>
            <a:chOff x="6075491" y="3211111"/>
            <a:chExt cx="495235" cy="523220"/>
          </a:xfrm>
        </p:grpSpPr>
        <p:sp>
          <p:nvSpPr>
            <p:cNvPr id="36" name="文本框 32">
              <a:extLst>
                <a:ext uri="{FF2B5EF4-FFF2-40B4-BE49-F238E27FC236}">
                  <a16:creationId xmlns:a16="http://schemas.microsoft.com/office/drawing/2014/main" id="{F08F019F-D591-4C11-8DF3-C97C3DE170F7}"/>
                </a:ext>
              </a:extLst>
            </p:cNvPr>
            <p:cNvSpPr txBox="1"/>
            <p:nvPr/>
          </p:nvSpPr>
          <p:spPr>
            <a:xfrm>
              <a:off x="6075491" y="3211111"/>
              <a:ext cx="389851" cy="523220"/>
            </a:xfrm>
            <a:prstGeom prst="rect">
              <a:avLst/>
            </a:prstGeom>
            <a:noFill/>
          </p:spPr>
          <p:txBody>
            <a:bodyPr wrap="non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4</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cxnSp>
          <p:nvCxnSpPr>
            <p:cNvPr id="37" name="直接连接符 36">
              <a:extLst>
                <a:ext uri="{FF2B5EF4-FFF2-40B4-BE49-F238E27FC236}">
                  <a16:creationId xmlns:a16="http://schemas.microsoft.com/office/drawing/2014/main" id="{7437D085-44C5-49DF-B6FF-874DF2A895BC}"/>
                </a:ext>
              </a:extLst>
            </p:cNvPr>
            <p:cNvCxnSpPr/>
            <p:nvPr/>
          </p:nvCxnSpPr>
          <p:spPr>
            <a:xfrm flipH="1">
              <a:off x="6324270"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409783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66667"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0-#ppt_w/2"/>
                                          </p:val>
                                        </p:tav>
                                        <p:tav tm="100000">
                                          <p:val>
                                            <p:strVal val="#ppt_x"/>
                                          </p:val>
                                        </p:tav>
                                      </p:tavLst>
                                    </p:anim>
                                    <p:anim calcmode="lin" valueType="num">
                                      <p:cBhvr additive="base">
                                        <p:cTn id="13" dur="500" fill="hold"/>
                                        <p:tgtEl>
                                          <p:spTgt spid="6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childTnLst>
                                </p:cTn>
                              </p:par>
                              <p:par>
                                <p:cTn id="23" presetID="56" presetClass="path" presetSubtype="0" accel="50000" decel="50000" fill="hold" nodeType="withEffect">
                                  <p:stCondLst>
                                    <p:cond delay="0"/>
                                  </p:stCondLst>
                                  <p:childTnLst>
                                    <p:animMotion origin="layout" path="M -0.03733 0.04136 L 4.72222E-6 -9.87654E-7 " pathEditMode="relative" rAng="0" ptsTypes="AA">
                                      <p:cBhvr>
                                        <p:cTn id="24" dur="700" fill="hold"/>
                                        <p:tgtEl>
                                          <p:spTgt spid="72"/>
                                        </p:tgtEl>
                                        <p:attrNameLst>
                                          <p:attrName>ppt_x</p:attrName>
                                          <p:attrName>ppt_y</p:attrName>
                                        </p:attrNameLst>
                                      </p:cBhvr>
                                      <p:rCtr x="1858" y="-2068"/>
                                    </p:animMotion>
                                  </p:childTnLst>
                                </p:cTn>
                              </p:par>
                              <p:par>
                                <p:cTn id="25" presetID="22" presetClass="entr" presetSubtype="8"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par>
                                <p:cTn id="28" presetID="10" presetClass="entr" presetSubtype="0" fill="hold" nodeType="withEffect">
                                  <p:stCondLst>
                                    <p:cond delay="25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childTnLst>
                                </p:cTn>
                              </p:par>
                              <p:par>
                                <p:cTn id="31" presetID="56" presetClass="path" presetSubtype="0" accel="50000" decel="50000" fill="hold" nodeType="withEffect">
                                  <p:stCondLst>
                                    <p:cond delay="250"/>
                                  </p:stCondLst>
                                  <p:childTnLst>
                                    <p:animMotion origin="layout" path="M -0.03733 0.04104 L 4.44444E-6 4.69136E-6 " pathEditMode="relative" rAng="0" ptsTypes="AA">
                                      <p:cBhvr>
                                        <p:cTn id="32" dur="700" fill="hold"/>
                                        <p:tgtEl>
                                          <p:spTgt spid="80"/>
                                        </p:tgtEl>
                                        <p:attrNameLst>
                                          <p:attrName>ppt_x</p:attrName>
                                          <p:attrName>ppt_y</p:attrName>
                                        </p:attrNameLst>
                                      </p:cBhvr>
                                      <p:rCtr x="1858" y="-2068"/>
                                    </p:animMotion>
                                  </p:childTnLst>
                                </p:cTn>
                              </p:par>
                              <p:par>
                                <p:cTn id="33" presetID="22" presetClass="entr" presetSubtype="8" fill="hold" grpId="0" nodeType="withEffect">
                                  <p:stCondLst>
                                    <p:cond delay="500"/>
                                  </p:stCondLst>
                                  <p:childTnLst>
                                    <p:set>
                                      <p:cBhvr>
                                        <p:cTn id="34" dur="1" fill="hold">
                                          <p:stCondLst>
                                            <p:cond delay="0"/>
                                          </p:stCondLst>
                                        </p:cTn>
                                        <p:tgtEl>
                                          <p:spTgt spid="79"/>
                                        </p:tgtEl>
                                        <p:attrNameLst>
                                          <p:attrName>style.visibility</p:attrName>
                                        </p:attrNameLst>
                                      </p:cBhvr>
                                      <p:to>
                                        <p:strVal val="visible"/>
                                      </p:to>
                                    </p:set>
                                    <p:animEffect transition="in" filter="wipe(left)">
                                      <p:cBhvr>
                                        <p:cTn id="35" dur="500"/>
                                        <p:tgtEl>
                                          <p:spTgt spid="79"/>
                                        </p:tgtEl>
                                      </p:cBhvr>
                                    </p:animEffect>
                                  </p:childTnLst>
                                </p:cTn>
                              </p:par>
                              <p:par>
                                <p:cTn id="36" presetID="10" presetClass="entr" presetSubtype="0" fill="hold" nodeType="withEffect">
                                  <p:stCondLst>
                                    <p:cond delay="500"/>
                                  </p:stCondLst>
                                  <p:childTnLst>
                                    <p:set>
                                      <p:cBhvr>
                                        <p:cTn id="37" dur="1" fill="hold">
                                          <p:stCondLst>
                                            <p:cond delay="0"/>
                                          </p:stCondLst>
                                        </p:cTn>
                                        <p:tgtEl>
                                          <p:spTgt spid="88"/>
                                        </p:tgtEl>
                                        <p:attrNameLst>
                                          <p:attrName>style.visibility</p:attrName>
                                        </p:attrNameLst>
                                      </p:cBhvr>
                                      <p:to>
                                        <p:strVal val="visible"/>
                                      </p:to>
                                    </p:set>
                                    <p:animEffect transition="in" filter="fade">
                                      <p:cBhvr>
                                        <p:cTn id="38" dur="1000"/>
                                        <p:tgtEl>
                                          <p:spTgt spid="88"/>
                                        </p:tgtEl>
                                      </p:cBhvr>
                                    </p:animEffect>
                                  </p:childTnLst>
                                </p:cTn>
                              </p:par>
                              <p:par>
                                <p:cTn id="39" presetID="56" presetClass="path" presetSubtype="0" accel="50000" decel="50000" fill="hold" nodeType="withEffect">
                                  <p:stCondLst>
                                    <p:cond delay="500"/>
                                  </p:stCondLst>
                                  <p:childTnLst>
                                    <p:animMotion origin="layout" path="M -0.03733 0.04104 L 4.44444E-6 4.93827E-6 " pathEditMode="relative" rAng="0" ptsTypes="AA">
                                      <p:cBhvr>
                                        <p:cTn id="40" dur="700" fill="hold"/>
                                        <p:tgtEl>
                                          <p:spTgt spid="88"/>
                                        </p:tgtEl>
                                        <p:attrNameLst>
                                          <p:attrName>ppt_x</p:attrName>
                                          <p:attrName>ppt_y</p:attrName>
                                        </p:attrNameLst>
                                      </p:cBhvr>
                                      <p:rCtr x="1858" y="-2068"/>
                                    </p:animMotion>
                                  </p:childTnLst>
                                </p:cTn>
                              </p:par>
                              <p:par>
                                <p:cTn id="41" presetID="22" presetClass="entr" presetSubtype="8" fill="hold" grpId="0" nodeType="withEffect">
                                  <p:stCondLst>
                                    <p:cond delay="750"/>
                                  </p:stCondLst>
                                  <p:childTnLst>
                                    <p:set>
                                      <p:cBhvr>
                                        <p:cTn id="42" dur="1" fill="hold">
                                          <p:stCondLst>
                                            <p:cond delay="0"/>
                                          </p:stCondLst>
                                        </p:cTn>
                                        <p:tgtEl>
                                          <p:spTgt spid="87"/>
                                        </p:tgtEl>
                                        <p:attrNameLst>
                                          <p:attrName>style.visibility</p:attrName>
                                        </p:attrNameLst>
                                      </p:cBhvr>
                                      <p:to>
                                        <p:strVal val="visible"/>
                                      </p:to>
                                    </p:set>
                                    <p:animEffect transition="in" filter="wipe(left)">
                                      <p:cBhvr>
                                        <p:cTn id="43" dur="500"/>
                                        <p:tgtEl>
                                          <p:spTgt spid="87"/>
                                        </p:tgtEl>
                                      </p:cBhvr>
                                    </p:animEffect>
                                  </p:childTnLst>
                                </p:cTn>
                              </p:par>
                              <p:par>
                                <p:cTn id="44" presetID="10" presetClass="entr" presetSubtype="0" fill="hold" nodeType="withEffect">
                                  <p:stCondLst>
                                    <p:cond delay="100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1000"/>
                                        <p:tgtEl>
                                          <p:spTgt spid="76"/>
                                        </p:tgtEl>
                                      </p:cBhvr>
                                    </p:animEffect>
                                  </p:childTnLst>
                                </p:cTn>
                              </p:par>
                              <p:par>
                                <p:cTn id="47" presetID="56" presetClass="path" presetSubtype="0" accel="50000" decel="50000" fill="hold" nodeType="withEffect">
                                  <p:stCondLst>
                                    <p:cond delay="1000"/>
                                  </p:stCondLst>
                                  <p:childTnLst>
                                    <p:animMotion origin="layout" path="M -0.03733 0.04136 L 1.94444E-6 -2.83951E-6 " pathEditMode="relative" rAng="0" ptsTypes="AA">
                                      <p:cBhvr>
                                        <p:cTn id="48" dur="700" fill="hold"/>
                                        <p:tgtEl>
                                          <p:spTgt spid="76"/>
                                        </p:tgtEl>
                                        <p:attrNameLst>
                                          <p:attrName>ppt_x</p:attrName>
                                          <p:attrName>ppt_y</p:attrName>
                                        </p:attrNameLst>
                                      </p:cBhvr>
                                      <p:rCtr x="1858" y="-2068"/>
                                    </p:animMotion>
                                  </p:childTnLst>
                                </p:cTn>
                              </p:par>
                              <p:par>
                                <p:cTn id="49" presetID="22" presetClass="entr" presetSubtype="8" fill="hold" grpId="0" nodeType="withEffect">
                                  <p:stCondLst>
                                    <p:cond delay="125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10" presetClass="entr" presetSubtype="0" fill="hold" nodeType="withEffect">
                                  <p:stCondLst>
                                    <p:cond delay="125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childTnLst>
                                </p:cTn>
                              </p:par>
                              <p:par>
                                <p:cTn id="55" presetID="56" presetClass="path" presetSubtype="0" accel="50000" decel="50000" fill="hold" nodeType="withEffect">
                                  <p:stCondLst>
                                    <p:cond delay="1250"/>
                                  </p:stCondLst>
                                  <p:childTnLst>
                                    <p:animMotion origin="layout" path="M -0.03733 0.04105 L 1.94444E-6 2.83951E-6 " pathEditMode="relative" rAng="0" ptsTypes="AA">
                                      <p:cBhvr>
                                        <p:cTn id="56" dur="700" fill="hold"/>
                                        <p:tgtEl>
                                          <p:spTgt spid="84"/>
                                        </p:tgtEl>
                                        <p:attrNameLst>
                                          <p:attrName>ppt_x</p:attrName>
                                          <p:attrName>ppt_y</p:attrName>
                                        </p:attrNameLst>
                                      </p:cBhvr>
                                      <p:rCtr x="1858" y="-2068"/>
                                    </p:animMotion>
                                  </p:childTnLst>
                                </p:cTn>
                              </p:par>
                              <p:par>
                                <p:cTn id="57" presetID="22" presetClass="entr" presetSubtype="8" fill="hold" grpId="0" nodeType="withEffect">
                                  <p:stCondLst>
                                    <p:cond delay="1500"/>
                                  </p:stCondLst>
                                  <p:childTnLst>
                                    <p:set>
                                      <p:cBhvr>
                                        <p:cTn id="58" dur="1" fill="hold">
                                          <p:stCondLst>
                                            <p:cond delay="0"/>
                                          </p:stCondLst>
                                        </p:cTn>
                                        <p:tgtEl>
                                          <p:spTgt spid="83"/>
                                        </p:tgtEl>
                                        <p:attrNameLst>
                                          <p:attrName>style.visibility</p:attrName>
                                        </p:attrNameLst>
                                      </p:cBhvr>
                                      <p:to>
                                        <p:strVal val="visible"/>
                                      </p:to>
                                    </p:set>
                                    <p:animEffect transition="in" filter="wipe(left)">
                                      <p:cBhvr>
                                        <p:cTn id="59" dur="500"/>
                                        <p:tgtEl>
                                          <p:spTgt spid="83"/>
                                        </p:tgtEl>
                                      </p:cBhvr>
                                    </p:animEffect>
                                  </p:childTnLst>
                                </p:cTn>
                              </p:par>
                              <p:par>
                                <p:cTn id="60" presetID="10" presetClass="entr" presetSubtype="0" fill="hold" nodeType="withEffect">
                                  <p:stCondLst>
                                    <p:cond delay="15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1000"/>
                                        <p:tgtEl>
                                          <p:spTgt spid="92"/>
                                        </p:tgtEl>
                                      </p:cBhvr>
                                    </p:animEffect>
                                  </p:childTnLst>
                                </p:cTn>
                              </p:par>
                              <p:par>
                                <p:cTn id="63" presetID="56" presetClass="path" presetSubtype="0" accel="50000" decel="50000" fill="hold" nodeType="withEffect">
                                  <p:stCondLst>
                                    <p:cond delay="1500"/>
                                  </p:stCondLst>
                                  <p:childTnLst>
                                    <p:animMotion origin="layout" path="M -0.03733 0.04105 L 1.94444E-6 3.08642E-6 " pathEditMode="relative" rAng="0" ptsTypes="AA">
                                      <p:cBhvr>
                                        <p:cTn id="64" dur="700" fill="hold"/>
                                        <p:tgtEl>
                                          <p:spTgt spid="92"/>
                                        </p:tgtEl>
                                        <p:attrNameLst>
                                          <p:attrName>ppt_x</p:attrName>
                                          <p:attrName>ppt_y</p:attrName>
                                        </p:attrNameLst>
                                      </p:cBhvr>
                                      <p:rCtr x="1858" y="-2068"/>
                                    </p:animMotion>
                                  </p:childTnLst>
                                </p:cTn>
                              </p:par>
                              <p:par>
                                <p:cTn id="65" presetID="22" presetClass="entr" presetSubtype="8" fill="hold" grpId="0" nodeType="withEffect">
                                  <p:stCondLst>
                                    <p:cond delay="175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par>
                                <p:cTn id="68" presetID="10" presetClass="entr" presetSubtype="0" fill="hold" nodeType="withEffect">
                                  <p:stCondLst>
                                    <p:cond delay="15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1000"/>
                                        <p:tgtEl>
                                          <p:spTgt spid="35"/>
                                        </p:tgtEl>
                                      </p:cBhvr>
                                    </p:animEffect>
                                  </p:childTnLst>
                                </p:cTn>
                              </p:par>
                              <p:par>
                                <p:cTn id="71" presetID="56" presetClass="path" presetSubtype="0" accel="50000" decel="50000" fill="hold" nodeType="withEffect">
                                  <p:stCondLst>
                                    <p:cond delay="1500"/>
                                  </p:stCondLst>
                                  <p:childTnLst>
                                    <p:animMotion origin="layout" path="M -0.03733 0.04105 L 1.94444E-6 3.08642E-6 " pathEditMode="relative" rAng="0" ptsTypes="AA">
                                      <p:cBhvr>
                                        <p:cTn id="72" dur="700" fill="hold"/>
                                        <p:tgtEl>
                                          <p:spTgt spid="35"/>
                                        </p:tgtEl>
                                        <p:attrNameLst>
                                          <p:attrName>ppt_x</p:attrName>
                                          <p:attrName>ppt_y</p:attrName>
                                        </p:attrNameLst>
                                      </p:cBhvr>
                                      <p:rCtr x="1858" y="-2068"/>
                                    </p:animMotion>
                                  </p:childTnLst>
                                </p:cTn>
                              </p:par>
                              <p:par>
                                <p:cTn id="73" presetID="22" presetClass="entr" presetSubtype="8" fill="hold" grpId="0" nodeType="withEffect">
                                  <p:stCondLst>
                                    <p:cond delay="175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5.png">
            <a:extLst>
              <a:ext uri="{FF2B5EF4-FFF2-40B4-BE49-F238E27FC236}">
                <a16:creationId xmlns:a16="http://schemas.microsoft.com/office/drawing/2014/main" id="{D6C1604D-7928-4C03-B88D-338F6FE3F381}"/>
              </a:ext>
            </a:extLst>
          </p:cNvPr>
          <p:cNvPicPr/>
          <p:nvPr/>
        </p:nvPicPr>
        <p:blipFill>
          <a:blip r:embed="rId2"/>
          <a:stretch>
            <a:fillRect/>
          </a:stretch>
        </p:blipFill>
        <p:spPr>
          <a:xfrm>
            <a:off x="4366438" y="104226"/>
            <a:ext cx="4501396" cy="4935047"/>
          </a:xfrm>
          <a:prstGeom prst="rect">
            <a:avLst/>
          </a:prstGeom>
        </p:spPr>
      </p:pic>
      <p:graphicFrame>
        <p:nvGraphicFramePr>
          <p:cNvPr id="3" name="表格 2">
            <a:extLst>
              <a:ext uri="{FF2B5EF4-FFF2-40B4-BE49-F238E27FC236}">
                <a16:creationId xmlns:a16="http://schemas.microsoft.com/office/drawing/2014/main" id="{9DBF820A-5EAD-485E-8A66-A90CB8142F3B}"/>
              </a:ext>
            </a:extLst>
          </p:cNvPr>
          <p:cNvGraphicFramePr>
            <a:graphicFrameLocks noGrp="1"/>
          </p:cNvGraphicFramePr>
          <p:nvPr>
            <p:extLst>
              <p:ext uri="{D42A27DB-BD31-4B8C-83A1-F6EECF244321}">
                <p14:modId xmlns:p14="http://schemas.microsoft.com/office/powerpoint/2010/main" val="442224058"/>
              </p:ext>
            </p:extLst>
          </p:nvPr>
        </p:nvGraphicFramePr>
        <p:xfrm>
          <a:off x="628650" y="1360967"/>
          <a:ext cx="2504410" cy="3225164"/>
        </p:xfrm>
        <a:graphic>
          <a:graphicData uri="http://schemas.openxmlformats.org/drawingml/2006/table">
            <a:tbl>
              <a:tblPr firstRow="1" firstCol="1" bandRow="1">
                <a:tableStyleId>{5C22544A-7EE6-4342-B048-85BDC9FD1C3A}</a:tableStyleId>
              </a:tblPr>
              <a:tblGrid>
                <a:gridCol w="1252205">
                  <a:extLst>
                    <a:ext uri="{9D8B030D-6E8A-4147-A177-3AD203B41FA5}">
                      <a16:colId xmlns:a16="http://schemas.microsoft.com/office/drawing/2014/main" val="1042820396"/>
                    </a:ext>
                  </a:extLst>
                </a:gridCol>
                <a:gridCol w="1252205">
                  <a:extLst>
                    <a:ext uri="{9D8B030D-6E8A-4147-A177-3AD203B41FA5}">
                      <a16:colId xmlns:a16="http://schemas.microsoft.com/office/drawing/2014/main" val="112658076"/>
                    </a:ext>
                  </a:extLst>
                </a:gridCol>
              </a:tblGrid>
              <a:tr h="153579">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167614762"/>
                  </a:ext>
                </a:extLst>
              </a:tr>
              <a:tr h="614317">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登陆</a:t>
                      </a:r>
                      <a:r>
                        <a:rPr lang="en-US" sz="800">
                          <a:effectLst/>
                        </a:rPr>
                        <a:t>/</a:t>
                      </a:r>
                      <a:r>
                        <a:rPr lang="zh-CN" sz="800">
                          <a:effectLst/>
                        </a:rPr>
                        <a:t>注册界面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58144006"/>
                  </a:ext>
                </a:extLst>
              </a:tr>
              <a:tr h="614317">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758782506"/>
                  </a:ext>
                </a:extLst>
              </a:tr>
              <a:tr h="614317">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275276553"/>
                  </a:ext>
                </a:extLst>
              </a:tr>
              <a:tr h="614317">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634109457"/>
                  </a:ext>
                </a:extLst>
              </a:tr>
              <a:tr h="614317">
                <a:tc>
                  <a:txBody>
                    <a:bodyPr/>
                    <a:lstStyle/>
                    <a:p>
                      <a:pPr>
                        <a:spcBef>
                          <a:spcPts val="300"/>
                        </a:spcBef>
                        <a:spcAft>
                          <a:spcPts val="300"/>
                        </a:spcAft>
                      </a:pPr>
                      <a:r>
                        <a:rPr lang="en-US" sz="800">
                          <a:effectLst/>
                        </a:rPr>
                        <a:t>5</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4237712510"/>
                  </a:ext>
                </a:extLst>
              </a:tr>
            </a:tbl>
          </a:graphicData>
        </a:graphic>
      </p:graphicFrame>
      <p:sp>
        <p:nvSpPr>
          <p:cNvPr id="4" name="文本框 3">
            <a:extLst>
              <a:ext uri="{FF2B5EF4-FFF2-40B4-BE49-F238E27FC236}">
                <a16:creationId xmlns:a16="http://schemas.microsoft.com/office/drawing/2014/main" id="{35261A01-A469-43B6-9316-86F544F9B321}"/>
              </a:ext>
            </a:extLst>
          </p:cNvPr>
          <p:cNvSpPr txBox="1"/>
          <p:nvPr/>
        </p:nvSpPr>
        <p:spPr>
          <a:xfrm>
            <a:off x="893135" y="432391"/>
            <a:ext cx="1821712" cy="300082"/>
          </a:xfrm>
          <a:prstGeom prst="rect">
            <a:avLst/>
          </a:prstGeom>
          <a:noFill/>
        </p:spPr>
        <p:txBody>
          <a:bodyPr wrap="square" rtlCol="0">
            <a:spAutoFit/>
          </a:bodyPr>
          <a:lstStyle/>
          <a:p>
            <a:r>
              <a:rPr lang="zh-CN" altLang="en-US" dirty="0">
                <a:solidFill>
                  <a:schemeClr val="bg1"/>
                </a:solidFill>
              </a:rPr>
              <a:t>作者界面</a:t>
            </a:r>
          </a:p>
        </p:txBody>
      </p:sp>
    </p:spTree>
    <p:extLst>
      <p:ext uri="{BB962C8B-B14F-4D97-AF65-F5344CB8AC3E}">
        <p14:creationId xmlns:p14="http://schemas.microsoft.com/office/powerpoint/2010/main" val="89471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6.png">
            <a:extLst>
              <a:ext uri="{FF2B5EF4-FFF2-40B4-BE49-F238E27FC236}">
                <a16:creationId xmlns:a16="http://schemas.microsoft.com/office/drawing/2014/main" id="{4613D7E5-283F-41CB-947F-031FC89F762F}"/>
              </a:ext>
            </a:extLst>
          </p:cNvPr>
          <p:cNvPicPr/>
          <p:nvPr/>
        </p:nvPicPr>
        <p:blipFill>
          <a:blip r:embed="rId2"/>
          <a:stretch>
            <a:fillRect/>
          </a:stretch>
        </p:blipFill>
        <p:spPr>
          <a:xfrm>
            <a:off x="4805915" y="0"/>
            <a:ext cx="4165969" cy="5143500"/>
          </a:xfrm>
          <a:prstGeom prst="rect">
            <a:avLst/>
          </a:prstGeom>
        </p:spPr>
      </p:pic>
      <p:graphicFrame>
        <p:nvGraphicFramePr>
          <p:cNvPr id="3" name="表格 2">
            <a:extLst>
              <a:ext uri="{FF2B5EF4-FFF2-40B4-BE49-F238E27FC236}">
                <a16:creationId xmlns:a16="http://schemas.microsoft.com/office/drawing/2014/main" id="{4A8EDA5B-186E-4EE1-8BED-9E53E96A38F3}"/>
              </a:ext>
            </a:extLst>
          </p:cNvPr>
          <p:cNvGraphicFramePr>
            <a:graphicFrameLocks noGrp="1"/>
          </p:cNvGraphicFramePr>
          <p:nvPr>
            <p:extLst>
              <p:ext uri="{D42A27DB-BD31-4B8C-83A1-F6EECF244321}">
                <p14:modId xmlns:p14="http://schemas.microsoft.com/office/powerpoint/2010/main" val="2815072341"/>
              </p:ext>
            </p:extLst>
          </p:nvPr>
        </p:nvGraphicFramePr>
        <p:xfrm>
          <a:off x="628650" y="843516"/>
          <a:ext cx="3050216" cy="3254934"/>
        </p:xfrm>
        <a:graphic>
          <a:graphicData uri="http://schemas.openxmlformats.org/drawingml/2006/table">
            <a:tbl>
              <a:tblPr firstRow="1" firstCol="1" bandRow="1">
                <a:tableStyleId>{5C22544A-7EE6-4342-B048-85BDC9FD1C3A}</a:tableStyleId>
              </a:tblPr>
              <a:tblGrid>
                <a:gridCol w="1525108">
                  <a:extLst>
                    <a:ext uri="{9D8B030D-6E8A-4147-A177-3AD203B41FA5}">
                      <a16:colId xmlns:a16="http://schemas.microsoft.com/office/drawing/2014/main" val="1828930683"/>
                    </a:ext>
                  </a:extLst>
                </a:gridCol>
                <a:gridCol w="1525108">
                  <a:extLst>
                    <a:ext uri="{9D8B030D-6E8A-4147-A177-3AD203B41FA5}">
                      <a16:colId xmlns:a16="http://schemas.microsoft.com/office/drawing/2014/main" val="127342915"/>
                    </a:ext>
                  </a:extLst>
                </a:gridCol>
              </a:tblGrid>
              <a:tr h="191467">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724995101"/>
                  </a:ext>
                </a:extLst>
              </a:tr>
              <a:tr h="765867">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登陆</a:t>
                      </a:r>
                      <a:r>
                        <a:rPr lang="en-US" sz="800">
                          <a:effectLst/>
                        </a:rPr>
                        <a:t>/</a:t>
                      </a:r>
                      <a:r>
                        <a:rPr lang="zh-CN" sz="800">
                          <a:effectLst/>
                        </a:rPr>
                        <a:t>注册界面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664241829"/>
                  </a:ext>
                </a:extLst>
              </a:tr>
              <a:tr h="574400">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314460411"/>
                  </a:ext>
                </a:extLst>
              </a:tr>
              <a:tr h="574400">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4081150228"/>
                  </a:ext>
                </a:extLst>
              </a:tr>
              <a:tr h="574400">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826781429"/>
                  </a:ext>
                </a:extLst>
              </a:tr>
              <a:tr h="574400">
                <a:tc>
                  <a:txBody>
                    <a:bodyPr/>
                    <a:lstStyle/>
                    <a:p>
                      <a:pPr>
                        <a:spcBef>
                          <a:spcPts val="300"/>
                        </a:spcBef>
                        <a:spcAft>
                          <a:spcPts val="300"/>
                        </a:spcAft>
                      </a:pPr>
                      <a:r>
                        <a:rPr lang="en-US" sz="800">
                          <a:effectLst/>
                        </a:rPr>
                        <a:t>5</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254284370"/>
                  </a:ext>
                </a:extLst>
              </a:tr>
            </a:tbl>
          </a:graphicData>
        </a:graphic>
      </p:graphicFrame>
      <p:sp>
        <p:nvSpPr>
          <p:cNvPr id="4" name="文本框 3">
            <a:extLst>
              <a:ext uri="{FF2B5EF4-FFF2-40B4-BE49-F238E27FC236}">
                <a16:creationId xmlns:a16="http://schemas.microsoft.com/office/drawing/2014/main" id="{C068C02B-F702-4534-ADDE-360AB5613287}"/>
              </a:ext>
            </a:extLst>
          </p:cNvPr>
          <p:cNvSpPr txBox="1"/>
          <p:nvPr/>
        </p:nvSpPr>
        <p:spPr>
          <a:xfrm>
            <a:off x="935665" y="304800"/>
            <a:ext cx="1524000" cy="300082"/>
          </a:xfrm>
          <a:prstGeom prst="rect">
            <a:avLst/>
          </a:prstGeom>
          <a:noFill/>
        </p:spPr>
        <p:txBody>
          <a:bodyPr wrap="square" rtlCol="0">
            <a:spAutoFit/>
          </a:bodyPr>
          <a:lstStyle/>
          <a:p>
            <a:r>
              <a:rPr lang="zh-CN" altLang="en-US" dirty="0">
                <a:solidFill>
                  <a:schemeClr val="bg1"/>
                </a:solidFill>
              </a:rPr>
              <a:t>读者评价</a:t>
            </a:r>
          </a:p>
        </p:txBody>
      </p:sp>
    </p:spTree>
    <p:extLst>
      <p:ext uri="{BB962C8B-B14F-4D97-AF65-F5344CB8AC3E}">
        <p14:creationId xmlns:p14="http://schemas.microsoft.com/office/powerpoint/2010/main" val="195836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XU7.png">
            <a:extLst>
              <a:ext uri="{FF2B5EF4-FFF2-40B4-BE49-F238E27FC236}">
                <a16:creationId xmlns:a16="http://schemas.microsoft.com/office/drawing/2014/main" id="{D9D10F7F-DFE4-4222-82ED-5FEA8C72DCD6}"/>
              </a:ext>
            </a:extLst>
          </p:cNvPr>
          <p:cNvPicPr/>
          <p:nvPr/>
        </p:nvPicPr>
        <p:blipFill>
          <a:blip r:embed="rId2"/>
          <a:stretch>
            <a:fillRect/>
          </a:stretch>
        </p:blipFill>
        <p:spPr>
          <a:xfrm>
            <a:off x="4890975" y="71419"/>
            <a:ext cx="3891797" cy="5000662"/>
          </a:xfrm>
          <a:prstGeom prst="rect">
            <a:avLst/>
          </a:prstGeom>
        </p:spPr>
      </p:pic>
      <p:graphicFrame>
        <p:nvGraphicFramePr>
          <p:cNvPr id="3" name="表格 2">
            <a:extLst>
              <a:ext uri="{FF2B5EF4-FFF2-40B4-BE49-F238E27FC236}">
                <a16:creationId xmlns:a16="http://schemas.microsoft.com/office/drawing/2014/main" id="{2C971D5D-B71E-449B-8445-7DC4E81CFA60}"/>
              </a:ext>
            </a:extLst>
          </p:cNvPr>
          <p:cNvGraphicFramePr>
            <a:graphicFrameLocks noGrp="1"/>
          </p:cNvGraphicFramePr>
          <p:nvPr>
            <p:extLst>
              <p:ext uri="{D42A27DB-BD31-4B8C-83A1-F6EECF244321}">
                <p14:modId xmlns:p14="http://schemas.microsoft.com/office/powerpoint/2010/main" val="2450977004"/>
              </p:ext>
            </p:extLst>
          </p:nvPr>
        </p:nvGraphicFramePr>
        <p:xfrm>
          <a:off x="628650" y="1311349"/>
          <a:ext cx="3071480" cy="2787099"/>
        </p:xfrm>
        <a:graphic>
          <a:graphicData uri="http://schemas.openxmlformats.org/drawingml/2006/table">
            <a:tbl>
              <a:tblPr firstRow="1" firstCol="1" bandRow="1">
                <a:tableStyleId>{5C22544A-7EE6-4342-B048-85BDC9FD1C3A}</a:tableStyleId>
              </a:tblPr>
              <a:tblGrid>
                <a:gridCol w="1535740">
                  <a:extLst>
                    <a:ext uri="{9D8B030D-6E8A-4147-A177-3AD203B41FA5}">
                      <a16:colId xmlns:a16="http://schemas.microsoft.com/office/drawing/2014/main" val="3988167285"/>
                    </a:ext>
                  </a:extLst>
                </a:gridCol>
                <a:gridCol w="1535740">
                  <a:extLst>
                    <a:ext uri="{9D8B030D-6E8A-4147-A177-3AD203B41FA5}">
                      <a16:colId xmlns:a16="http://schemas.microsoft.com/office/drawing/2014/main" val="4122722622"/>
                    </a:ext>
                  </a:extLst>
                </a:gridCol>
              </a:tblGrid>
              <a:tr h="163947">
                <a:tc>
                  <a:txBody>
                    <a:bodyPr/>
                    <a:lstStyle/>
                    <a:p>
                      <a:pPr>
                        <a:spcBef>
                          <a:spcPts val="300"/>
                        </a:spcBef>
                        <a:spcAft>
                          <a:spcPts val="300"/>
                        </a:spcAft>
                      </a:pPr>
                      <a:r>
                        <a:rPr lang="en-US" sz="800">
                          <a:effectLst/>
                        </a:rPr>
                        <a:t>脚注</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en-US" sz="800">
                          <a:effectLst/>
                        </a:rPr>
                        <a:t>交互</a:t>
                      </a:r>
                      <a:endParaRPr lang="zh-CN" sz="800" b="1">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022188182"/>
                  </a:ext>
                </a:extLst>
              </a:tr>
              <a:tr h="655788">
                <a:tc>
                  <a:txBody>
                    <a:bodyPr/>
                    <a:lstStyle/>
                    <a:p>
                      <a:pPr>
                        <a:spcBef>
                          <a:spcPts val="300"/>
                        </a:spcBef>
                        <a:spcAft>
                          <a:spcPts val="300"/>
                        </a:spcAft>
                      </a:pPr>
                      <a:r>
                        <a:rPr lang="en-US" sz="800">
                          <a:effectLst/>
                        </a:rPr>
                        <a:t>1</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登陆</a:t>
                      </a:r>
                      <a:r>
                        <a:rPr lang="en-US" sz="800">
                          <a:effectLst/>
                        </a:rPr>
                        <a:t>/</a:t>
                      </a:r>
                      <a:r>
                        <a:rPr lang="zh-CN" sz="800">
                          <a:effectLst/>
                        </a:rPr>
                        <a:t>注册界面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3778740831"/>
                  </a:ext>
                </a:extLst>
              </a:tr>
              <a:tr h="491841">
                <a:tc>
                  <a:txBody>
                    <a:bodyPr/>
                    <a:lstStyle/>
                    <a:p>
                      <a:pPr>
                        <a:spcBef>
                          <a:spcPts val="300"/>
                        </a:spcBef>
                        <a:spcAft>
                          <a:spcPts val="300"/>
                        </a:spcAft>
                      </a:pPr>
                      <a:r>
                        <a:rPr lang="en-US" sz="800">
                          <a:effectLst/>
                        </a:rPr>
                        <a:t>2</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搜索结果页</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256984916"/>
                  </a:ext>
                </a:extLst>
              </a:tr>
              <a:tr h="491841">
                <a:tc>
                  <a:txBody>
                    <a:bodyPr/>
                    <a:lstStyle/>
                    <a:p>
                      <a:pPr>
                        <a:spcBef>
                          <a:spcPts val="300"/>
                        </a:spcBef>
                        <a:spcAft>
                          <a:spcPts val="300"/>
                        </a:spcAft>
                      </a:pPr>
                      <a:r>
                        <a:rPr lang="en-US" sz="800">
                          <a:effectLst/>
                        </a:rPr>
                        <a:t>3</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主界面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53723582"/>
                  </a:ext>
                </a:extLst>
              </a:tr>
              <a:tr h="491841">
                <a:tc>
                  <a:txBody>
                    <a:bodyPr/>
                    <a:lstStyle/>
                    <a:p>
                      <a:pPr>
                        <a:spcBef>
                          <a:spcPts val="300"/>
                        </a:spcBef>
                        <a:spcAft>
                          <a:spcPts val="300"/>
                        </a:spcAft>
                      </a:pPr>
                      <a:r>
                        <a:rPr lang="en-US" sz="800">
                          <a:effectLst/>
                        </a:rPr>
                        <a:t>4</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a:effectLst/>
                        </a:rPr>
                        <a:t>鼠标单击 时</a:t>
                      </a:r>
                      <a:r>
                        <a:rPr lang="en-US" sz="800">
                          <a:effectLst/>
                        </a:rPr>
                        <a:t>:</a:t>
                      </a:r>
                      <a:br>
                        <a:rPr lang="en-US" sz="800">
                          <a:effectLst/>
                        </a:rPr>
                      </a:br>
                      <a:r>
                        <a:rPr lang="en-US" sz="800">
                          <a:effectLst/>
                        </a:rPr>
                        <a:t>  Case 1:</a:t>
                      </a:r>
                      <a:br>
                        <a:rPr lang="en-US" sz="800">
                          <a:effectLst/>
                        </a:rPr>
                      </a:br>
                      <a:r>
                        <a:rPr lang="en-US" sz="800">
                          <a:effectLst/>
                        </a:rPr>
                        <a:t>    </a:t>
                      </a:r>
                      <a:r>
                        <a:rPr lang="zh-CN" sz="800">
                          <a:effectLst/>
                        </a:rPr>
                        <a:t>在 当前窗口 打开 书籍界面</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411792730"/>
                  </a:ext>
                </a:extLst>
              </a:tr>
              <a:tr h="491841">
                <a:tc>
                  <a:txBody>
                    <a:bodyPr/>
                    <a:lstStyle/>
                    <a:p>
                      <a:pPr>
                        <a:spcBef>
                          <a:spcPts val="300"/>
                        </a:spcBef>
                        <a:spcAft>
                          <a:spcPts val="300"/>
                        </a:spcAft>
                      </a:pPr>
                      <a:r>
                        <a:rPr lang="en-US" sz="800">
                          <a:effectLst/>
                        </a:rPr>
                        <a:t>5</a:t>
                      </a:r>
                      <a:endParaRPr lang="zh-CN" sz="80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tc>
                  <a:txBody>
                    <a:bodyPr/>
                    <a:lstStyle/>
                    <a:p>
                      <a:pPr>
                        <a:spcBef>
                          <a:spcPts val="300"/>
                        </a:spcBef>
                        <a:spcAft>
                          <a:spcPts val="300"/>
                        </a:spcAft>
                      </a:pPr>
                      <a:r>
                        <a:rPr lang="zh-CN" sz="800" dirty="0">
                          <a:effectLst/>
                        </a:rPr>
                        <a:t>鼠标单击 时</a:t>
                      </a:r>
                      <a:r>
                        <a:rPr lang="en-US" sz="800" dirty="0">
                          <a:effectLst/>
                        </a:rPr>
                        <a:t>:</a:t>
                      </a:r>
                      <a:br>
                        <a:rPr lang="en-US" sz="800" dirty="0">
                          <a:effectLst/>
                        </a:rPr>
                      </a:br>
                      <a:r>
                        <a:rPr lang="en-US" sz="800" dirty="0">
                          <a:effectLst/>
                        </a:rPr>
                        <a:t>  Case 1:</a:t>
                      </a:r>
                      <a:br>
                        <a:rPr lang="en-US" sz="800" dirty="0">
                          <a:effectLst/>
                        </a:rPr>
                      </a:br>
                      <a:r>
                        <a:rPr lang="en-US" sz="800" dirty="0">
                          <a:effectLst/>
                        </a:rPr>
                        <a:t>    </a:t>
                      </a:r>
                      <a:r>
                        <a:rPr lang="zh-CN" sz="800" dirty="0">
                          <a:effectLst/>
                        </a:rPr>
                        <a:t>在 当前窗口 打开 书籍界面</a:t>
                      </a:r>
                      <a:endParaRPr lang="zh-CN" sz="800" dirty="0">
                        <a:effectLst/>
                        <a:latin typeface="Arial" panose="020B0604020202020204" pitchFamily="34" charset="0"/>
                        <a:ea typeface="宋体" panose="02010600030101010101" pitchFamily="2" charset="-122"/>
                        <a:cs typeface="Times New Roman" panose="02020603050405020304" pitchFamily="18" charset="0"/>
                      </a:endParaRPr>
                    </a:p>
                  </a:txBody>
                  <a:tcPr marL="45720" marR="45720" marT="0" marB="0"/>
                </a:tc>
                <a:extLst>
                  <a:ext uri="{0D108BD9-81ED-4DB2-BD59-A6C34878D82A}">
                    <a16:rowId xmlns:a16="http://schemas.microsoft.com/office/drawing/2014/main" val="1178660099"/>
                  </a:ext>
                </a:extLst>
              </a:tr>
            </a:tbl>
          </a:graphicData>
        </a:graphic>
      </p:graphicFrame>
      <p:sp>
        <p:nvSpPr>
          <p:cNvPr id="4" name="文本框 3">
            <a:extLst>
              <a:ext uri="{FF2B5EF4-FFF2-40B4-BE49-F238E27FC236}">
                <a16:creationId xmlns:a16="http://schemas.microsoft.com/office/drawing/2014/main" id="{58DA2899-E098-4513-97E2-63CBC9C3B713}"/>
              </a:ext>
            </a:extLst>
          </p:cNvPr>
          <p:cNvSpPr txBox="1"/>
          <p:nvPr/>
        </p:nvSpPr>
        <p:spPr>
          <a:xfrm>
            <a:off x="1169581" y="482009"/>
            <a:ext cx="1190847" cy="300082"/>
          </a:xfrm>
          <a:prstGeom prst="rect">
            <a:avLst/>
          </a:prstGeom>
          <a:noFill/>
        </p:spPr>
        <p:txBody>
          <a:bodyPr wrap="square" rtlCol="0">
            <a:spAutoFit/>
          </a:bodyPr>
          <a:lstStyle/>
          <a:p>
            <a:r>
              <a:rPr lang="zh-CN" altLang="en-US" dirty="0">
                <a:solidFill>
                  <a:schemeClr val="bg1"/>
                </a:solidFill>
              </a:rPr>
              <a:t>搜索结果</a:t>
            </a:r>
          </a:p>
        </p:txBody>
      </p:sp>
    </p:spTree>
    <p:extLst>
      <p:ext uri="{BB962C8B-B14F-4D97-AF65-F5344CB8AC3E}">
        <p14:creationId xmlns:p14="http://schemas.microsoft.com/office/powerpoint/2010/main" val="3302488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332223" cy="414303"/>
            <a:chOff x="310460" y="277672"/>
            <a:chExt cx="1332223"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14" name="文本框 13"/>
            <p:cNvSpPr txBox="1"/>
            <p:nvPr/>
          </p:nvSpPr>
          <p:spPr>
            <a:xfrm>
              <a:off x="476837" y="300157"/>
              <a:ext cx="1165846"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软件接口</a:t>
              </a:r>
            </a:p>
          </p:txBody>
        </p:sp>
      </p:grpSp>
      <p:sp>
        <p:nvSpPr>
          <p:cNvPr id="3" name="矩形 2"/>
          <p:cNvSpPr/>
          <p:nvPr/>
        </p:nvSpPr>
        <p:spPr>
          <a:xfrm>
            <a:off x="1950720" y="1607165"/>
            <a:ext cx="4572000" cy="1938992"/>
          </a:xfrm>
          <a:prstGeom prst="rect">
            <a:avLst/>
          </a:prstGeom>
        </p:spPr>
        <p:txBody>
          <a:bodyPr>
            <a:spAutoFit/>
          </a:bodyPr>
          <a:lstStyle/>
          <a:p>
            <a:pPr lvl="0"/>
            <a:r>
              <a:rPr lang="zh-CN" altLang="zh-CN" sz="2400" dirty="0">
                <a:solidFill>
                  <a:schemeClr val="bg1"/>
                </a:solidFill>
              </a:rPr>
              <a:t>操作系统；都可以</a:t>
            </a:r>
          </a:p>
          <a:p>
            <a:pPr lvl="0"/>
            <a:r>
              <a:rPr lang="zh-CN" altLang="zh-CN" sz="2400" dirty="0">
                <a:solidFill>
                  <a:schemeClr val="bg1"/>
                </a:solidFill>
              </a:rPr>
              <a:t>数据库；</a:t>
            </a:r>
            <a:r>
              <a:rPr lang="en-US" altLang="zh-CN" sz="2400" dirty="0" err="1">
                <a:solidFill>
                  <a:schemeClr val="bg1"/>
                </a:solidFill>
              </a:rPr>
              <a:t>Mysql</a:t>
            </a:r>
            <a:endParaRPr lang="zh-CN" altLang="zh-CN" sz="2400" dirty="0">
              <a:solidFill>
                <a:schemeClr val="bg1"/>
              </a:solidFill>
            </a:endParaRPr>
          </a:p>
          <a:p>
            <a:pPr lvl="0"/>
            <a:r>
              <a:rPr lang="zh-CN" altLang="zh-CN" sz="2400" dirty="0">
                <a:solidFill>
                  <a:schemeClr val="bg1"/>
                </a:solidFill>
              </a:rPr>
              <a:t>工具；</a:t>
            </a:r>
            <a:r>
              <a:rPr lang="en-US" altLang="zh-CN" sz="2400" dirty="0">
                <a:solidFill>
                  <a:schemeClr val="bg1"/>
                </a:solidFill>
              </a:rPr>
              <a:t>eclipse</a:t>
            </a:r>
            <a:r>
              <a:rPr lang="zh-CN" altLang="zh-CN" sz="2400" dirty="0">
                <a:solidFill>
                  <a:schemeClr val="bg1"/>
                </a:solidFill>
              </a:rPr>
              <a:t>，</a:t>
            </a:r>
            <a:r>
              <a:rPr lang="en-US" altLang="zh-CN" sz="2400" dirty="0" err="1">
                <a:solidFill>
                  <a:schemeClr val="bg1"/>
                </a:solidFill>
              </a:rPr>
              <a:t>visio</a:t>
            </a:r>
            <a:r>
              <a:rPr lang="zh-CN" altLang="zh-CN" sz="2400" dirty="0">
                <a:solidFill>
                  <a:schemeClr val="bg1"/>
                </a:solidFill>
              </a:rPr>
              <a:t>，</a:t>
            </a:r>
            <a:r>
              <a:rPr lang="en-US" altLang="zh-CN" sz="2400" dirty="0" err="1">
                <a:solidFill>
                  <a:schemeClr val="bg1"/>
                </a:solidFill>
              </a:rPr>
              <a:t>Axure</a:t>
            </a:r>
            <a:r>
              <a:rPr lang="en-US" altLang="zh-CN" sz="2400" dirty="0">
                <a:solidFill>
                  <a:schemeClr val="bg1"/>
                </a:solidFill>
              </a:rPr>
              <a:t> RP </a:t>
            </a:r>
            <a:r>
              <a:rPr lang="zh-CN" altLang="zh-CN" sz="2400" dirty="0">
                <a:solidFill>
                  <a:schemeClr val="bg1"/>
                </a:solidFill>
              </a:rPr>
              <a:t>和</a:t>
            </a:r>
            <a:r>
              <a:rPr lang="en-US" altLang="zh-CN" sz="2400" dirty="0">
                <a:solidFill>
                  <a:schemeClr val="bg1"/>
                </a:solidFill>
              </a:rPr>
              <a:t>Photoshop</a:t>
            </a:r>
            <a:r>
              <a:rPr lang="zh-CN" altLang="zh-CN" sz="2400" dirty="0">
                <a:solidFill>
                  <a:schemeClr val="bg1"/>
                </a:solidFill>
              </a:rPr>
              <a:t>绘图修图，制作</a:t>
            </a:r>
            <a:r>
              <a:rPr lang="en-US" altLang="zh-CN" sz="2400" dirty="0">
                <a:solidFill>
                  <a:schemeClr val="bg1"/>
                </a:solidFill>
              </a:rPr>
              <a:t> App </a:t>
            </a:r>
            <a:r>
              <a:rPr lang="zh-CN" altLang="zh-CN" sz="2400" dirty="0">
                <a:solidFill>
                  <a:schemeClr val="bg1"/>
                </a:solidFill>
              </a:rPr>
              <a:t>图标、</a:t>
            </a:r>
            <a:r>
              <a:rPr lang="en-US" altLang="zh-CN" sz="2400" dirty="0">
                <a:solidFill>
                  <a:schemeClr val="bg1"/>
                </a:solidFill>
              </a:rPr>
              <a:t>UI </a:t>
            </a:r>
            <a:r>
              <a:rPr lang="zh-CN" altLang="zh-CN" sz="2400" dirty="0">
                <a:solidFill>
                  <a:schemeClr val="bg1"/>
                </a:solidFill>
              </a:rPr>
              <a:t>设计需要</a:t>
            </a:r>
          </a:p>
        </p:txBody>
      </p:sp>
    </p:spTree>
    <p:extLst>
      <p:ext uri="{BB962C8B-B14F-4D97-AF65-F5344CB8AC3E}">
        <p14:creationId xmlns:p14="http://schemas.microsoft.com/office/powerpoint/2010/main" val="210038952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405052" cy="414303"/>
            <a:chOff x="310460" y="277672"/>
            <a:chExt cx="1405052"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19" name="文本框 18"/>
            <p:cNvSpPr txBox="1"/>
            <p:nvPr/>
          </p:nvSpPr>
          <p:spPr>
            <a:xfrm>
              <a:off x="476837" y="300157"/>
              <a:ext cx="1238675"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通讯接口</a:t>
              </a:r>
            </a:p>
          </p:txBody>
        </p:sp>
      </p:grpSp>
      <p:sp>
        <p:nvSpPr>
          <p:cNvPr id="3" name="矩形 2"/>
          <p:cNvSpPr/>
          <p:nvPr/>
        </p:nvSpPr>
        <p:spPr>
          <a:xfrm>
            <a:off x="2392680" y="1590711"/>
            <a:ext cx="3268980" cy="2585323"/>
          </a:xfrm>
          <a:prstGeom prst="rect">
            <a:avLst/>
          </a:prstGeom>
        </p:spPr>
        <p:txBody>
          <a:bodyPr wrap="square">
            <a:spAutoFit/>
          </a:bodyPr>
          <a:lstStyle/>
          <a:p>
            <a:pPr lvl="0"/>
            <a:r>
              <a:rPr lang="zh-CN" altLang="zh-CN" sz="1800" dirty="0">
                <a:solidFill>
                  <a:schemeClr val="bg1"/>
                </a:solidFill>
              </a:rPr>
              <a:t>电子邮件；</a:t>
            </a:r>
          </a:p>
          <a:p>
            <a:pPr lvl="0"/>
            <a:r>
              <a:rPr lang="en-US" altLang="zh-CN" sz="1800" dirty="0">
                <a:solidFill>
                  <a:schemeClr val="bg1"/>
                </a:solidFill>
              </a:rPr>
              <a:t>WEB</a:t>
            </a:r>
            <a:r>
              <a:rPr lang="zh-CN" altLang="zh-CN" sz="1800" dirty="0">
                <a:solidFill>
                  <a:schemeClr val="bg1"/>
                </a:solidFill>
              </a:rPr>
              <a:t>浏览器；</a:t>
            </a:r>
          </a:p>
          <a:p>
            <a:pPr lvl="0"/>
            <a:r>
              <a:rPr lang="zh-CN" altLang="zh-CN" sz="1800" dirty="0">
                <a:solidFill>
                  <a:schemeClr val="bg1"/>
                </a:solidFill>
              </a:rPr>
              <a:t>网络通讯标准或者协议；</a:t>
            </a:r>
          </a:p>
          <a:p>
            <a:pPr lvl="0"/>
            <a:r>
              <a:rPr lang="zh-CN" altLang="zh-CN" sz="1800" dirty="0">
                <a:solidFill>
                  <a:schemeClr val="bg1"/>
                </a:solidFill>
              </a:rPr>
              <a:t>数据交互用电子表格；</a:t>
            </a:r>
          </a:p>
          <a:p>
            <a:r>
              <a:rPr lang="zh-CN" altLang="zh-CN" sz="1800" b="1" dirty="0">
                <a:solidFill>
                  <a:schemeClr val="bg1"/>
                </a:solidFill>
              </a:rPr>
              <a:t>相关定义：</a:t>
            </a:r>
            <a:endParaRPr lang="zh-CN" altLang="zh-CN" sz="1800" dirty="0">
              <a:solidFill>
                <a:schemeClr val="bg1"/>
              </a:solidFill>
            </a:endParaRPr>
          </a:p>
          <a:p>
            <a:pPr lvl="0"/>
            <a:r>
              <a:rPr lang="zh-CN" altLang="zh-CN" sz="1800" dirty="0">
                <a:solidFill>
                  <a:schemeClr val="bg1"/>
                </a:solidFill>
              </a:rPr>
              <a:t>消息格式；</a:t>
            </a:r>
          </a:p>
          <a:p>
            <a:pPr lvl="0"/>
            <a:r>
              <a:rPr lang="zh-CN" altLang="zh-CN" sz="1800" dirty="0">
                <a:solidFill>
                  <a:schemeClr val="bg1"/>
                </a:solidFill>
              </a:rPr>
              <a:t>通讯安全或加密问题；</a:t>
            </a:r>
          </a:p>
          <a:p>
            <a:pPr lvl="0"/>
            <a:r>
              <a:rPr lang="zh-CN" altLang="zh-CN" sz="1800" dirty="0">
                <a:solidFill>
                  <a:schemeClr val="bg1"/>
                </a:solidFill>
              </a:rPr>
              <a:t>数据传输速率；</a:t>
            </a:r>
          </a:p>
          <a:p>
            <a:pPr lvl="0"/>
            <a:r>
              <a:rPr lang="zh-CN" altLang="zh-CN" sz="1800" dirty="0">
                <a:solidFill>
                  <a:schemeClr val="bg1"/>
                </a:solidFill>
              </a:rPr>
              <a:t>同步和异步通讯机制；</a:t>
            </a:r>
          </a:p>
        </p:txBody>
      </p:sp>
    </p:spTree>
    <p:extLst>
      <p:ext uri="{BB962C8B-B14F-4D97-AF65-F5344CB8AC3E}">
        <p14:creationId xmlns:p14="http://schemas.microsoft.com/office/powerpoint/2010/main" val="78246978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66757" y="2019402"/>
            <a:ext cx="4348365" cy="939618"/>
            <a:chOff x="2866757" y="2019402"/>
            <a:chExt cx="4348365" cy="939618"/>
          </a:xfrm>
        </p:grpSpPr>
        <p:sp>
          <p:nvSpPr>
            <p:cNvPr id="13" name="文本框 12"/>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系统功能需求</a:t>
              </a:r>
            </a:p>
          </p:txBody>
        </p:sp>
        <p:sp>
          <p:nvSpPr>
            <p:cNvPr id="15" name="文本框 14"/>
            <p:cNvSpPr txBox="1"/>
            <p:nvPr/>
          </p:nvSpPr>
          <p:spPr>
            <a:xfrm>
              <a:off x="3229670" y="2019402"/>
              <a:ext cx="1616027"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FOUR</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1928879" y="1944350"/>
            <a:ext cx="1129689" cy="1129689"/>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6"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7"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8"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9"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0"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1"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2"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3"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4"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5"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69221086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0460" y="277672"/>
            <a:ext cx="1792660" cy="668816"/>
            <a:chOff x="310460" y="277672"/>
            <a:chExt cx="1380775" cy="668816"/>
          </a:xfrm>
        </p:grpSpPr>
        <p:pic>
          <p:nvPicPr>
            <p:cNvPr id="14" name="图片 13"/>
            <p:cNvPicPr>
              <a:picLocks noChangeAspect="1"/>
            </p:cNvPicPr>
            <p:nvPr/>
          </p:nvPicPr>
          <p:blipFill>
            <a:blip r:embed="rId3"/>
            <a:stretch>
              <a:fillRect/>
            </a:stretch>
          </p:blipFill>
          <p:spPr>
            <a:xfrm>
              <a:off x="310460" y="277672"/>
              <a:ext cx="332755" cy="414303"/>
            </a:xfrm>
            <a:prstGeom prst="rect">
              <a:avLst/>
            </a:prstGeom>
          </p:spPr>
        </p:pic>
        <p:sp>
          <p:nvSpPr>
            <p:cNvPr id="16" name="文本框 15"/>
            <p:cNvSpPr txBox="1"/>
            <p:nvPr/>
          </p:nvSpPr>
          <p:spPr>
            <a:xfrm>
              <a:off x="476837" y="300157"/>
              <a:ext cx="1214398"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说明和优先级</a:t>
              </a:r>
            </a:p>
          </p:txBody>
        </p:sp>
      </p:grpSp>
      <p:sp>
        <p:nvSpPr>
          <p:cNvPr id="15" name="矩形 14"/>
          <p:cNvSpPr/>
          <p:nvPr/>
        </p:nvSpPr>
        <p:spPr>
          <a:xfrm>
            <a:off x="2049780" y="1382167"/>
            <a:ext cx="4572000" cy="2862322"/>
          </a:xfrm>
          <a:prstGeom prst="rect">
            <a:avLst/>
          </a:prstGeom>
        </p:spPr>
        <p:txBody>
          <a:bodyPr>
            <a:spAutoFit/>
          </a:bodyPr>
          <a:lstStyle/>
          <a:p>
            <a:r>
              <a:rPr lang="zh-CN" altLang="zh-CN" sz="1800" dirty="0">
                <a:solidFill>
                  <a:schemeClr val="bg1"/>
                </a:solidFill>
              </a:rPr>
              <a:t>本网站主体分为三个，分别是游客，用户和管理员。游客的功能是低，他可以看书本的评价和介绍但是不能发表评论。用户的功能是中，用户有书评发表，查看书评，修改个人信息，书籍搜索，评论删除，上传书籍信息，意见反馈，点赞，添加标签等功能。其中优先级最高的是管理员，管理员的功能在用户的功能基础上还能进行修改、删除、查询、增加用户，置顶书评，增加书籍，修改书籍信息，修改作家信息，审核申请的功能。</a:t>
            </a:r>
            <a:endParaRPr lang="zh-CN" altLang="en-US" sz="1800" dirty="0">
              <a:solidFill>
                <a:schemeClr val="bg1"/>
              </a:solidFill>
            </a:endParaRPr>
          </a:p>
        </p:txBody>
      </p:sp>
    </p:spTree>
    <p:extLst>
      <p:ext uri="{BB962C8B-B14F-4D97-AF65-F5344CB8AC3E}">
        <p14:creationId xmlns:p14="http://schemas.microsoft.com/office/powerpoint/2010/main" val="426891974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3120" y="277672"/>
            <a:ext cx="1807140" cy="668816"/>
            <a:chOff x="310460" y="277672"/>
            <a:chExt cx="1396959" cy="668816"/>
          </a:xfrm>
        </p:grpSpPr>
        <p:pic>
          <p:nvPicPr>
            <p:cNvPr id="13" name="图片 12"/>
            <p:cNvPicPr>
              <a:picLocks noChangeAspect="1"/>
            </p:cNvPicPr>
            <p:nvPr/>
          </p:nvPicPr>
          <p:blipFill>
            <a:blip r:embed="rId3"/>
            <a:stretch>
              <a:fillRect/>
            </a:stretch>
          </p:blipFill>
          <p:spPr>
            <a:xfrm>
              <a:off x="310460" y="277672"/>
              <a:ext cx="332755" cy="414303"/>
            </a:xfrm>
            <a:prstGeom prst="rect">
              <a:avLst/>
            </a:prstGeom>
          </p:spPr>
        </p:pic>
        <p:sp>
          <p:nvSpPr>
            <p:cNvPr id="15" name="文本框 14"/>
            <p:cNvSpPr txBox="1"/>
            <p:nvPr/>
          </p:nvSpPr>
          <p:spPr>
            <a:xfrm>
              <a:off x="476837" y="300157"/>
              <a:ext cx="1230582"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输入输出数据</a:t>
              </a:r>
            </a:p>
          </p:txBody>
        </p:sp>
      </p:grpSp>
      <p:graphicFrame>
        <p:nvGraphicFramePr>
          <p:cNvPr id="4" name="表格 3"/>
          <p:cNvGraphicFramePr>
            <a:graphicFrameLocks noGrp="1"/>
          </p:cNvGraphicFramePr>
          <p:nvPr>
            <p:extLst>
              <p:ext uri="{D42A27DB-BD31-4B8C-83A1-F6EECF244321}">
                <p14:modId xmlns:p14="http://schemas.microsoft.com/office/powerpoint/2010/main" val="869657835"/>
              </p:ext>
            </p:extLst>
          </p:nvPr>
        </p:nvGraphicFramePr>
        <p:xfrm>
          <a:off x="1348740" y="1242058"/>
          <a:ext cx="6027419" cy="2743204"/>
        </p:xfrm>
        <a:graphic>
          <a:graphicData uri="http://schemas.openxmlformats.org/drawingml/2006/table">
            <a:tbl>
              <a:tblPr firstRow="1" firstCol="1" bandRow="1">
                <a:tableStyleId>{5C22544A-7EE6-4342-B048-85BDC9FD1C3A}</a:tableStyleId>
              </a:tblPr>
              <a:tblGrid>
                <a:gridCol w="1205201">
                  <a:extLst>
                    <a:ext uri="{9D8B030D-6E8A-4147-A177-3AD203B41FA5}">
                      <a16:colId xmlns:a16="http://schemas.microsoft.com/office/drawing/2014/main" val="20000"/>
                    </a:ext>
                  </a:extLst>
                </a:gridCol>
                <a:gridCol w="1205201">
                  <a:extLst>
                    <a:ext uri="{9D8B030D-6E8A-4147-A177-3AD203B41FA5}">
                      <a16:colId xmlns:a16="http://schemas.microsoft.com/office/drawing/2014/main" val="20001"/>
                    </a:ext>
                  </a:extLst>
                </a:gridCol>
                <a:gridCol w="1205201">
                  <a:extLst>
                    <a:ext uri="{9D8B030D-6E8A-4147-A177-3AD203B41FA5}">
                      <a16:colId xmlns:a16="http://schemas.microsoft.com/office/drawing/2014/main" val="20002"/>
                    </a:ext>
                  </a:extLst>
                </a:gridCol>
                <a:gridCol w="1205908">
                  <a:extLst>
                    <a:ext uri="{9D8B030D-6E8A-4147-A177-3AD203B41FA5}">
                      <a16:colId xmlns:a16="http://schemas.microsoft.com/office/drawing/2014/main" val="20003"/>
                    </a:ext>
                  </a:extLst>
                </a:gridCol>
                <a:gridCol w="1205908">
                  <a:extLst>
                    <a:ext uri="{9D8B030D-6E8A-4147-A177-3AD203B41FA5}">
                      <a16:colId xmlns:a16="http://schemas.microsoft.com/office/drawing/2014/main" val="20004"/>
                    </a:ext>
                  </a:extLst>
                </a:gridCol>
              </a:tblGrid>
              <a:tr h="228600">
                <a:tc>
                  <a:txBody>
                    <a:bodyPr/>
                    <a:lstStyle/>
                    <a:p>
                      <a:pPr indent="266700" algn="just">
                        <a:spcAft>
                          <a:spcPts val="0"/>
                        </a:spcAft>
                      </a:pPr>
                      <a:r>
                        <a:rPr lang="zh-CN" sz="1050" kern="100">
                          <a:effectLst/>
                        </a:rPr>
                        <a:t>数据名称</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实际含义</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数据类型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数据格式</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数据约束</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val="10000"/>
                  </a:ext>
                </a:extLst>
              </a:tr>
              <a:tr h="457201">
                <a:tc>
                  <a:txBody>
                    <a:bodyPr/>
                    <a:lstStyle/>
                    <a:p>
                      <a:pPr indent="266700" algn="just">
                        <a:spcAft>
                          <a:spcPts val="0"/>
                        </a:spcAft>
                      </a:pPr>
                      <a:r>
                        <a:rPr lang="zh-CN" sz="1050" kern="100">
                          <a:effectLst/>
                        </a:rPr>
                        <a:t>账号</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登陆网页所需的信息</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Char</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长度在</a:t>
                      </a:r>
                      <a:r>
                        <a:rPr lang="en-US" sz="1050" kern="100">
                          <a:effectLst/>
                        </a:rPr>
                        <a:t>6~30</a:t>
                      </a:r>
                      <a:r>
                        <a:rPr lang="zh-CN" sz="1050" kern="100">
                          <a:effectLst/>
                        </a:rPr>
                        <a:t>之间</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val="10001"/>
                  </a:ext>
                </a:extLst>
              </a:tr>
              <a:tr h="685800">
                <a:tc>
                  <a:txBody>
                    <a:bodyPr/>
                    <a:lstStyle/>
                    <a:p>
                      <a:pPr indent="266700" algn="just">
                        <a:spcAft>
                          <a:spcPts val="0"/>
                        </a:spcAft>
                      </a:pPr>
                      <a:r>
                        <a:rPr lang="zh-CN" sz="1050" kern="100">
                          <a:effectLst/>
                        </a:rPr>
                        <a:t>密码</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与账号匹配的相应登陆信息</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Char</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长度在</a:t>
                      </a:r>
                      <a:r>
                        <a:rPr lang="en-US" sz="1050" kern="100">
                          <a:effectLst/>
                        </a:rPr>
                        <a:t>8~20</a:t>
                      </a:r>
                      <a:r>
                        <a:rPr lang="zh-CN" sz="1050" kern="100">
                          <a:effectLst/>
                        </a:rPr>
                        <a:t>之间（不可有中文）</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val="10002"/>
                  </a:ext>
                </a:extLst>
              </a:tr>
              <a:tr h="457201">
                <a:tc>
                  <a:txBody>
                    <a:bodyPr/>
                    <a:lstStyle/>
                    <a:p>
                      <a:pPr indent="266700" algn="just">
                        <a:spcAft>
                          <a:spcPts val="0"/>
                        </a:spcAft>
                      </a:pPr>
                      <a:r>
                        <a:rPr lang="zh-CN" sz="1050" kern="100">
                          <a:effectLst/>
                        </a:rPr>
                        <a:t>点赞数</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用户喜欢程度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Int</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数值</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val="10003"/>
                  </a:ext>
                </a:extLst>
              </a:tr>
              <a:tr h="457201">
                <a:tc>
                  <a:txBody>
                    <a:bodyPr/>
                    <a:lstStyle/>
                    <a:p>
                      <a:pPr indent="266700" algn="just">
                        <a:spcAft>
                          <a:spcPts val="0"/>
                        </a:spcAft>
                      </a:pPr>
                      <a:r>
                        <a:rPr lang="zh-CN" sz="1050" kern="100">
                          <a:effectLst/>
                        </a:rPr>
                        <a:t>评论</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用户对书籍做出的评价</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文本型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a:effectLst/>
                        </a:rPr>
                        <a:t> </a:t>
                      </a:r>
                      <a:endParaRPr lang="zh-CN" sz="1050" kern="100">
                        <a:effectLst/>
                        <a:latin typeface="Times New Roman"/>
                        <a:ea typeface="宋体"/>
                        <a:cs typeface="Times New Roman"/>
                      </a:endParaRPr>
                    </a:p>
                  </a:txBody>
                  <a:tcPr marL="68580" marR="68580" marT="0" marB="0"/>
                </a:tc>
                <a:extLst>
                  <a:ext uri="{0D108BD9-81ED-4DB2-BD59-A6C34878D82A}">
                    <a16:rowId xmlns:a16="http://schemas.microsoft.com/office/drawing/2014/main" val="10004"/>
                  </a:ext>
                </a:extLst>
              </a:tr>
              <a:tr h="457201">
                <a:tc>
                  <a:txBody>
                    <a:bodyPr/>
                    <a:lstStyle/>
                    <a:p>
                      <a:pPr indent="266700" algn="just">
                        <a:spcAft>
                          <a:spcPts val="0"/>
                        </a:spcAft>
                      </a:pPr>
                      <a:r>
                        <a:rPr lang="zh-CN" sz="1050" kern="100">
                          <a:effectLst/>
                        </a:rPr>
                        <a:t>书籍</a:t>
                      </a:r>
                      <a:r>
                        <a:rPr lang="en-US" sz="1050" kern="100">
                          <a:effectLst/>
                        </a:rPr>
                        <a:t>/</a:t>
                      </a:r>
                      <a:r>
                        <a:rPr lang="zh-CN" sz="1050" kern="100">
                          <a:effectLst/>
                        </a:rPr>
                        <a:t>作者介绍</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书籍</a:t>
                      </a:r>
                      <a:r>
                        <a:rPr lang="en-US" sz="1050" kern="100">
                          <a:effectLst/>
                        </a:rPr>
                        <a:t>/</a:t>
                      </a:r>
                      <a:r>
                        <a:rPr lang="zh-CN" sz="1050" kern="100">
                          <a:effectLst/>
                        </a:rPr>
                        <a:t>作者的介绍</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文本型</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zh-CN" sz="1050" kern="100">
                          <a:effectLst/>
                        </a:rPr>
                        <a:t>字符</a:t>
                      </a:r>
                      <a:endParaRPr lang="zh-CN" sz="1050" kern="100">
                        <a:effectLst/>
                        <a:latin typeface="Times New Roman"/>
                        <a:ea typeface="宋体"/>
                        <a:cs typeface="Times New Roman"/>
                      </a:endParaRPr>
                    </a:p>
                  </a:txBody>
                  <a:tcPr marL="68580" marR="68580" marT="0" marB="0"/>
                </a:tc>
                <a:tc>
                  <a:txBody>
                    <a:bodyPr/>
                    <a:lstStyle/>
                    <a:p>
                      <a:pPr indent="266700" algn="just">
                        <a:spcAft>
                          <a:spcPts val="0"/>
                        </a:spcAft>
                      </a:pPr>
                      <a:r>
                        <a:rPr lang="en-US" sz="1050" kern="100" dirty="0">
                          <a:effectLst/>
                        </a:rPr>
                        <a:t> </a:t>
                      </a:r>
                      <a:endParaRPr lang="zh-CN" sz="1050" kern="100" dirty="0">
                        <a:effectLst/>
                        <a:latin typeface="Times New Roman"/>
                        <a:ea typeface="宋体"/>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1265817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552822" y="2019402"/>
            <a:ext cx="4562478" cy="939618"/>
            <a:chOff x="4070982" y="2019402"/>
            <a:chExt cx="2255503" cy="939618"/>
          </a:xfrm>
        </p:grpSpPr>
        <p:sp>
          <p:nvSpPr>
            <p:cNvPr id="24" name="文本框 23"/>
            <p:cNvSpPr txBox="1"/>
            <p:nvPr/>
          </p:nvSpPr>
          <p:spPr>
            <a:xfrm>
              <a:off x="4070982" y="2251134"/>
              <a:ext cx="2255503"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其他非功能需求</a:t>
              </a:r>
            </a:p>
          </p:txBody>
        </p:sp>
        <p:sp>
          <p:nvSpPr>
            <p:cNvPr id="36" name="文本框 35"/>
            <p:cNvSpPr txBox="1"/>
            <p:nvPr/>
          </p:nvSpPr>
          <p:spPr>
            <a:xfrm>
              <a:off x="4118308" y="2019402"/>
              <a:ext cx="1331264" cy="307777"/>
            </a:xfrm>
            <a:prstGeom prst="rect">
              <a:avLst/>
            </a:prstGeom>
            <a:noFill/>
          </p:spPr>
          <p:txBody>
            <a:bodyPr wrap="square" rtlCol="0">
              <a:spAutoFit/>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PART FIVE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37" name="组合 36"/>
          <p:cNvGrpSpPr/>
          <p:nvPr/>
        </p:nvGrpSpPr>
        <p:grpSpPr>
          <a:xfrm>
            <a:off x="2284116" y="1944350"/>
            <a:ext cx="1129689" cy="1129689"/>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9" name="Freeform 5"/>
            <p:cNvSpPr>
              <a:spLocks noEditPoints="1"/>
            </p:cNvSpPr>
            <p:nvPr/>
          </p:nvSpPr>
          <p:spPr bwMode="auto">
            <a:xfrm>
              <a:off x="3195035" y="2160665"/>
              <a:ext cx="444894" cy="657916"/>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13090211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92F7CB7-3CBB-4147-BF93-7078871393F9}"/>
              </a:ext>
            </a:extLst>
          </p:cNvPr>
          <p:cNvGrpSpPr/>
          <p:nvPr/>
        </p:nvGrpSpPr>
        <p:grpSpPr>
          <a:xfrm>
            <a:off x="310460" y="277672"/>
            <a:ext cx="2017544" cy="414303"/>
            <a:chOff x="310460" y="277672"/>
            <a:chExt cx="1712459" cy="414303"/>
          </a:xfrm>
        </p:grpSpPr>
        <p:pic>
          <p:nvPicPr>
            <p:cNvPr id="3" name="图片 2">
              <a:extLst>
                <a:ext uri="{FF2B5EF4-FFF2-40B4-BE49-F238E27FC236}">
                  <a16:creationId xmlns:a16="http://schemas.microsoft.com/office/drawing/2014/main" id="{9395C89E-0A28-4E3E-8D76-400E6029B3D7}"/>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9A658A1D-43A2-4A85-9E9C-298C0EA9A7F6}"/>
                </a:ext>
              </a:extLst>
            </p:cNvPr>
            <p:cNvSpPr txBox="1"/>
            <p:nvPr/>
          </p:nvSpPr>
          <p:spPr>
            <a:xfrm>
              <a:off x="476837" y="300157"/>
              <a:ext cx="154608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性能需求</a:t>
              </a:r>
            </a:p>
          </p:txBody>
        </p:sp>
      </p:grpSp>
      <p:sp>
        <p:nvSpPr>
          <p:cNvPr id="5" name="文本框 4">
            <a:extLst>
              <a:ext uri="{FF2B5EF4-FFF2-40B4-BE49-F238E27FC236}">
                <a16:creationId xmlns:a16="http://schemas.microsoft.com/office/drawing/2014/main" id="{2539A776-3C15-4CE5-9440-F593D1C5F17B}"/>
              </a:ext>
            </a:extLst>
          </p:cNvPr>
          <p:cNvSpPr txBox="1"/>
          <p:nvPr/>
        </p:nvSpPr>
        <p:spPr>
          <a:xfrm>
            <a:off x="1112874" y="1559442"/>
            <a:ext cx="7060019" cy="1131079"/>
          </a:xfrm>
          <a:prstGeom prst="rect">
            <a:avLst/>
          </a:prstGeom>
          <a:noFill/>
        </p:spPr>
        <p:txBody>
          <a:bodyPr wrap="square" rtlCol="0">
            <a:spAutoFit/>
          </a:bodyPr>
          <a:lstStyle/>
          <a:p>
            <a:r>
              <a:rPr lang="zh-CN" altLang="zh-CN" dirty="0">
                <a:solidFill>
                  <a:schemeClr val="bg1"/>
                </a:solidFill>
              </a:rPr>
              <a:t>时间要求：系统日均达到</a:t>
            </a:r>
            <a:r>
              <a:rPr lang="en-US" altLang="zh-CN" dirty="0" err="1">
                <a:solidFill>
                  <a:schemeClr val="bg1"/>
                </a:solidFill>
              </a:rPr>
              <a:t>ip</a:t>
            </a:r>
            <a:r>
              <a:rPr lang="zh-CN" altLang="zh-CN" dirty="0">
                <a:solidFill>
                  <a:schemeClr val="bg1"/>
                </a:solidFill>
              </a:rPr>
              <a:t>值</a:t>
            </a:r>
            <a:r>
              <a:rPr lang="en-US" altLang="zh-CN" dirty="0">
                <a:solidFill>
                  <a:schemeClr val="bg1"/>
                </a:solidFill>
              </a:rPr>
              <a:t>1000(</a:t>
            </a:r>
            <a:r>
              <a:rPr lang="zh-CN" altLang="zh-CN" dirty="0">
                <a:solidFill>
                  <a:schemeClr val="bg1"/>
                </a:solidFill>
              </a:rPr>
              <a:t>网站</a:t>
            </a:r>
            <a:r>
              <a:rPr lang="en-US" altLang="zh-CN" dirty="0" err="1">
                <a:solidFill>
                  <a:schemeClr val="bg1"/>
                </a:solidFill>
              </a:rPr>
              <a:t>ip</a:t>
            </a:r>
            <a:r>
              <a:rPr lang="zh-CN" altLang="zh-CN" dirty="0">
                <a:solidFill>
                  <a:schemeClr val="bg1"/>
                </a:solidFill>
              </a:rPr>
              <a:t>是指用户通过互联网运营商的提供的接入服务访问某一个网站的数量值</a:t>
            </a:r>
            <a:r>
              <a:rPr lang="en-US" altLang="zh-CN" dirty="0">
                <a:solidFill>
                  <a:schemeClr val="bg1"/>
                </a:solidFill>
              </a:rPr>
              <a:t>)</a:t>
            </a:r>
            <a:r>
              <a:rPr lang="zh-CN" altLang="zh-CN" dirty="0">
                <a:solidFill>
                  <a:schemeClr val="bg1"/>
                </a:solidFill>
              </a:rPr>
              <a:t>。</a:t>
            </a:r>
          </a:p>
          <a:p>
            <a:r>
              <a:rPr lang="zh-CN" altLang="zh-CN" dirty="0">
                <a:solidFill>
                  <a:schemeClr val="bg1"/>
                </a:solidFill>
              </a:rPr>
              <a:t>系统在</a:t>
            </a:r>
            <a:r>
              <a:rPr lang="en-US" altLang="zh-CN" dirty="0">
                <a:solidFill>
                  <a:schemeClr val="bg1"/>
                </a:solidFill>
              </a:rPr>
              <a:t>10</a:t>
            </a:r>
            <a:r>
              <a:rPr lang="zh-CN" altLang="zh-CN" dirty="0">
                <a:solidFill>
                  <a:schemeClr val="bg1"/>
                </a:solidFill>
              </a:rPr>
              <a:t>个用户同时在线的负载下，所有业务动作可用且稳定。</a:t>
            </a:r>
          </a:p>
          <a:p>
            <a:r>
              <a:rPr lang="zh-CN" altLang="zh-CN" dirty="0">
                <a:solidFill>
                  <a:schemeClr val="bg1"/>
                </a:solidFill>
              </a:rPr>
              <a:t>系统在</a:t>
            </a:r>
            <a:r>
              <a:rPr lang="en-US" altLang="zh-CN" dirty="0">
                <a:solidFill>
                  <a:schemeClr val="bg1"/>
                </a:solidFill>
              </a:rPr>
              <a:t>10</a:t>
            </a:r>
            <a:r>
              <a:rPr lang="zh-CN" altLang="zh-CN" dirty="0">
                <a:solidFill>
                  <a:schemeClr val="bg1"/>
                </a:solidFill>
              </a:rPr>
              <a:t>个用户同时在线的负载负载下，连续运行</a:t>
            </a:r>
            <a:r>
              <a:rPr lang="en-US" altLang="zh-CN" dirty="0">
                <a:solidFill>
                  <a:schemeClr val="bg1"/>
                </a:solidFill>
              </a:rPr>
              <a:t>10</a:t>
            </a:r>
            <a:r>
              <a:rPr lang="zh-CN" altLang="zh-CN" dirty="0">
                <a:solidFill>
                  <a:schemeClr val="bg1"/>
                </a:solidFill>
              </a:rPr>
              <a:t>小时，所有业务动作可用且稳定。</a:t>
            </a:r>
          </a:p>
          <a:p>
            <a:r>
              <a:rPr lang="zh-CN" altLang="zh-CN" dirty="0">
                <a:solidFill>
                  <a:schemeClr val="bg1"/>
                </a:solidFill>
              </a:rPr>
              <a:t>网站登录时间最长不超过</a:t>
            </a:r>
            <a:r>
              <a:rPr lang="en-US" altLang="zh-CN" dirty="0">
                <a:solidFill>
                  <a:schemeClr val="bg1"/>
                </a:solidFill>
              </a:rPr>
              <a:t>8</a:t>
            </a:r>
            <a:r>
              <a:rPr lang="zh-CN" altLang="zh-CN" dirty="0">
                <a:solidFill>
                  <a:schemeClr val="bg1"/>
                </a:solidFill>
              </a:rPr>
              <a:t>秒，页面跳转不超过</a:t>
            </a:r>
            <a:r>
              <a:rPr lang="en-US" altLang="zh-CN" dirty="0">
                <a:solidFill>
                  <a:schemeClr val="bg1"/>
                </a:solidFill>
              </a:rPr>
              <a:t>5</a:t>
            </a:r>
            <a:r>
              <a:rPr lang="zh-CN" altLang="zh-CN" dirty="0">
                <a:solidFill>
                  <a:schemeClr val="bg1"/>
                </a:solidFill>
              </a:rPr>
              <a:t>秒</a:t>
            </a:r>
          </a:p>
        </p:txBody>
      </p:sp>
    </p:spTree>
    <p:extLst>
      <p:ext uri="{BB962C8B-B14F-4D97-AF65-F5344CB8AC3E}">
        <p14:creationId xmlns:p14="http://schemas.microsoft.com/office/powerpoint/2010/main" val="166487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234670" y="1956790"/>
            <a:ext cx="1129689" cy="1129689"/>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Light" panose="020B0502040204020203" pitchFamily="34" charset="-122"/>
              </a:endParaRPr>
            </a:p>
          </p:txBody>
        </p:sp>
        <p:sp>
          <p:nvSpPr>
            <p:cNvPr id="36" name="Freeform 11"/>
            <p:cNvSpPr>
              <a:spLocks/>
            </p:cNvSpPr>
            <p:nvPr/>
          </p:nvSpPr>
          <p:spPr bwMode="auto">
            <a:xfrm>
              <a:off x="2676010" y="1814946"/>
              <a:ext cx="1083553" cy="59701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a typeface="微软雅黑 Light" panose="020B0502040204020203" pitchFamily="34" charset="-122"/>
              </a:endParaRPr>
            </a:p>
          </p:txBody>
        </p:sp>
      </p:grpSp>
      <p:grpSp>
        <p:nvGrpSpPr>
          <p:cNvPr id="37" name="组合 36"/>
          <p:cNvGrpSpPr/>
          <p:nvPr/>
        </p:nvGrpSpPr>
        <p:grpSpPr>
          <a:xfrm>
            <a:off x="4535462" y="2031842"/>
            <a:ext cx="1461654" cy="1038453"/>
            <a:chOff x="4447677" y="2019402"/>
            <a:chExt cx="1461654" cy="1038453"/>
          </a:xfrm>
        </p:grpSpPr>
        <p:sp>
          <p:nvSpPr>
            <p:cNvPr id="38" name="文本框 37"/>
            <p:cNvSpPr txBox="1"/>
            <p:nvPr/>
          </p:nvSpPr>
          <p:spPr>
            <a:xfrm>
              <a:off x="4447677" y="2226858"/>
              <a:ext cx="1461654" cy="830997"/>
            </a:xfrm>
            <a:prstGeom prst="rect">
              <a:avLst/>
            </a:prstGeom>
            <a:noFill/>
          </p:spPr>
          <p:txBody>
            <a:bodyPr wrap="square" rtlCol="0">
              <a:spAutoFit/>
            </a:bodyPr>
            <a:lstStyle/>
            <a:p>
              <a:pPr algn="ctr"/>
              <a:r>
                <a:rPr lang="zh-CN" altLang="en-US" sz="4800" dirty="0">
                  <a:solidFill>
                    <a:schemeClr val="bg1"/>
                  </a:solidFill>
                  <a:ea typeface="微软雅黑 Light" panose="020B0502040204020203" pitchFamily="34" charset="-122"/>
                </a:rPr>
                <a:t>引言</a:t>
              </a:r>
            </a:p>
          </p:txBody>
        </p:sp>
        <p:sp>
          <p:nvSpPr>
            <p:cNvPr id="39" name="文本框 38"/>
            <p:cNvSpPr txBox="1"/>
            <p:nvPr/>
          </p:nvSpPr>
          <p:spPr>
            <a:xfrm>
              <a:off x="4535462" y="2019402"/>
              <a:ext cx="1286840"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ONE</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76150291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5977" y="1494380"/>
            <a:ext cx="1862027" cy="2216942"/>
            <a:chOff x="465977" y="1463280"/>
            <a:chExt cx="1862027" cy="2216942"/>
          </a:xfrm>
        </p:grpSpPr>
        <p:grpSp>
          <p:nvGrpSpPr>
            <p:cNvPr id="5" name="组合 4"/>
            <p:cNvGrpSpPr/>
            <p:nvPr/>
          </p:nvGrpSpPr>
          <p:grpSpPr>
            <a:xfrm>
              <a:off x="465977" y="1463280"/>
              <a:ext cx="1862027" cy="2216942"/>
              <a:chOff x="1827008" y="2120901"/>
              <a:chExt cx="2298700" cy="2736849"/>
            </a:xfrm>
          </p:grpSpPr>
          <p:sp>
            <p:nvSpPr>
              <p:cNvPr id="8" name="矩形 7"/>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77106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一</a:t>
              </a:r>
            </a:p>
          </p:txBody>
        </p:sp>
      </p:grpSp>
      <p:grpSp>
        <p:nvGrpSpPr>
          <p:cNvPr id="10" name="组合 9"/>
          <p:cNvGrpSpPr/>
          <p:nvPr/>
        </p:nvGrpSpPr>
        <p:grpSpPr>
          <a:xfrm>
            <a:off x="2582650" y="1494380"/>
            <a:ext cx="1862027" cy="2216942"/>
            <a:chOff x="2582650" y="1463280"/>
            <a:chExt cx="1862027" cy="2216942"/>
          </a:xfrm>
        </p:grpSpPr>
        <p:grpSp>
          <p:nvGrpSpPr>
            <p:cNvPr id="11" name="组合 10"/>
            <p:cNvGrpSpPr/>
            <p:nvPr/>
          </p:nvGrpSpPr>
          <p:grpSpPr>
            <a:xfrm>
              <a:off x="2582650" y="1463280"/>
              <a:ext cx="1862027" cy="2216942"/>
              <a:chOff x="1827008" y="2120901"/>
              <a:chExt cx="2298700" cy="2736849"/>
            </a:xfrm>
          </p:grpSpPr>
          <p:sp>
            <p:nvSpPr>
              <p:cNvPr id="14" name="矩形 13"/>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2" name="文本框 11"/>
            <p:cNvSpPr txBox="1"/>
            <p:nvPr/>
          </p:nvSpPr>
          <p:spPr>
            <a:xfrm>
              <a:off x="2887735"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二</a:t>
              </a:r>
            </a:p>
          </p:txBody>
        </p:sp>
      </p:grpSp>
      <p:grpSp>
        <p:nvGrpSpPr>
          <p:cNvPr id="16" name="组合 15"/>
          <p:cNvGrpSpPr/>
          <p:nvPr/>
        </p:nvGrpSpPr>
        <p:grpSpPr>
          <a:xfrm>
            <a:off x="4699324" y="1494380"/>
            <a:ext cx="1862027" cy="2216942"/>
            <a:chOff x="4699324" y="1463280"/>
            <a:chExt cx="1862027" cy="2216942"/>
          </a:xfrm>
        </p:grpSpPr>
        <p:grpSp>
          <p:nvGrpSpPr>
            <p:cNvPr id="17" name="组合 16"/>
            <p:cNvGrpSpPr/>
            <p:nvPr/>
          </p:nvGrpSpPr>
          <p:grpSpPr>
            <a:xfrm>
              <a:off x="4699324" y="1463280"/>
              <a:ext cx="1862027" cy="2216942"/>
              <a:chOff x="1827008" y="2120901"/>
              <a:chExt cx="2298700" cy="2736849"/>
            </a:xfrm>
          </p:grpSpPr>
          <p:sp>
            <p:nvSpPr>
              <p:cNvPr id="20" name="矩形 19"/>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8" name="文本框 17"/>
            <p:cNvSpPr txBox="1"/>
            <p:nvPr/>
          </p:nvSpPr>
          <p:spPr>
            <a:xfrm>
              <a:off x="5004409"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三</a:t>
              </a:r>
            </a:p>
          </p:txBody>
        </p:sp>
      </p:grpSp>
      <p:grpSp>
        <p:nvGrpSpPr>
          <p:cNvPr id="22" name="组合 21"/>
          <p:cNvGrpSpPr/>
          <p:nvPr/>
        </p:nvGrpSpPr>
        <p:grpSpPr>
          <a:xfrm>
            <a:off x="6815997" y="1494380"/>
            <a:ext cx="1862027" cy="2216942"/>
            <a:chOff x="6815997" y="1463280"/>
            <a:chExt cx="1862027" cy="2216942"/>
          </a:xfrm>
        </p:grpSpPr>
        <p:grpSp>
          <p:nvGrpSpPr>
            <p:cNvPr id="23" name="组合 22"/>
            <p:cNvGrpSpPr/>
            <p:nvPr/>
          </p:nvGrpSpPr>
          <p:grpSpPr>
            <a:xfrm>
              <a:off x="6815997" y="1463280"/>
              <a:ext cx="1862027" cy="2216942"/>
              <a:chOff x="1827008" y="2120901"/>
              <a:chExt cx="2298700" cy="2736849"/>
            </a:xfrm>
          </p:grpSpPr>
          <p:sp>
            <p:nvSpPr>
              <p:cNvPr id="28" name="矩形 27"/>
              <p:cNvSpPr/>
              <p:nvPr/>
            </p:nvSpPr>
            <p:spPr>
              <a:xfrm>
                <a:off x="1827008" y="2120901"/>
                <a:ext cx="2298700" cy="444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文本框 23"/>
            <p:cNvSpPr txBox="1"/>
            <p:nvPr/>
          </p:nvSpPr>
          <p:spPr>
            <a:xfrm>
              <a:off x="712108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四</a:t>
              </a:r>
            </a:p>
          </p:txBody>
        </p:sp>
      </p:grpSp>
      <p:grpSp>
        <p:nvGrpSpPr>
          <p:cNvPr id="2" name="组合 1"/>
          <p:cNvGrpSpPr/>
          <p:nvPr/>
        </p:nvGrpSpPr>
        <p:grpSpPr>
          <a:xfrm>
            <a:off x="310460" y="277672"/>
            <a:ext cx="2017544" cy="668816"/>
            <a:chOff x="310460" y="277672"/>
            <a:chExt cx="1712459" cy="668816"/>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31" name="文本框 30"/>
            <p:cNvSpPr txBox="1"/>
            <p:nvPr/>
          </p:nvSpPr>
          <p:spPr>
            <a:xfrm>
              <a:off x="476837" y="300157"/>
              <a:ext cx="1546082" cy="646331"/>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安全措施需求</a:t>
              </a:r>
            </a:p>
          </p:txBody>
        </p:sp>
      </p:grpSp>
      <p:sp>
        <p:nvSpPr>
          <p:cNvPr id="26" name="矩形 25"/>
          <p:cNvSpPr/>
          <p:nvPr/>
        </p:nvSpPr>
        <p:spPr>
          <a:xfrm>
            <a:off x="499388" y="2269309"/>
            <a:ext cx="1718032" cy="715581"/>
          </a:xfrm>
          <a:prstGeom prst="rect">
            <a:avLst/>
          </a:prstGeom>
        </p:spPr>
        <p:txBody>
          <a:bodyPr wrap="square">
            <a:spAutoFit/>
          </a:bodyPr>
          <a:lstStyle/>
          <a:p>
            <a:pPr lvl="0"/>
            <a:r>
              <a:rPr lang="zh-CN" altLang="zh-CN" dirty="0">
                <a:solidFill>
                  <a:schemeClr val="bg1"/>
                </a:solidFill>
              </a:rPr>
              <a:t>用户账号被盗时可以联系管理员申请重新把账号找回</a:t>
            </a:r>
          </a:p>
        </p:txBody>
      </p:sp>
      <p:sp>
        <p:nvSpPr>
          <p:cNvPr id="32" name="矩形 31"/>
          <p:cNvSpPr/>
          <p:nvPr/>
        </p:nvSpPr>
        <p:spPr>
          <a:xfrm>
            <a:off x="2654647" y="2260238"/>
            <a:ext cx="1718032" cy="715581"/>
          </a:xfrm>
          <a:prstGeom prst="rect">
            <a:avLst/>
          </a:prstGeom>
        </p:spPr>
        <p:txBody>
          <a:bodyPr wrap="square">
            <a:spAutoFit/>
          </a:bodyPr>
          <a:lstStyle/>
          <a:p>
            <a:pPr lvl="0"/>
            <a:r>
              <a:rPr lang="zh-CN" altLang="zh-CN" dirty="0">
                <a:solidFill>
                  <a:schemeClr val="bg1"/>
                </a:solidFill>
              </a:rPr>
              <a:t>发现不良评论时管理员应立即删除该评论并且提醒用户</a:t>
            </a:r>
          </a:p>
        </p:txBody>
      </p:sp>
      <p:sp>
        <p:nvSpPr>
          <p:cNvPr id="33" name="矩形 32"/>
          <p:cNvSpPr/>
          <p:nvPr/>
        </p:nvSpPr>
        <p:spPr>
          <a:xfrm>
            <a:off x="4771321" y="2269308"/>
            <a:ext cx="1718032" cy="923330"/>
          </a:xfrm>
          <a:prstGeom prst="rect">
            <a:avLst/>
          </a:prstGeom>
        </p:spPr>
        <p:txBody>
          <a:bodyPr wrap="square">
            <a:spAutoFit/>
          </a:bodyPr>
          <a:lstStyle/>
          <a:p>
            <a:pPr lvl="0"/>
            <a:r>
              <a:rPr lang="zh-CN" altLang="zh-CN" dirty="0">
                <a:solidFill>
                  <a:schemeClr val="bg1"/>
                </a:solidFill>
              </a:rPr>
              <a:t>书籍不多，这个用户和管理员提出申请。管理员在看后会增加相应书籍</a:t>
            </a:r>
          </a:p>
        </p:txBody>
      </p:sp>
      <p:sp>
        <p:nvSpPr>
          <p:cNvPr id="34" name="矩形 33"/>
          <p:cNvSpPr/>
          <p:nvPr/>
        </p:nvSpPr>
        <p:spPr>
          <a:xfrm>
            <a:off x="6887994" y="2328818"/>
            <a:ext cx="1718032" cy="507831"/>
          </a:xfrm>
          <a:prstGeom prst="rect">
            <a:avLst/>
          </a:prstGeom>
        </p:spPr>
        <p:txBody>
          <a:bodyPr wrap="square">
            <a:spAutoFit/>
          </a:bodyPr>
          <a:lstStyle/>
          <a:p>
            <a:pPr lvl="0"/>
            <a:r>
              <a:rPr lang="zh-CN" altLang="zh-CN" dirty="0">
                <a:solidFill>
                  <a:schemeClr val="bg1"/>
                </a:solidFill>
              </a:rPr>
              <a:t>忘记密码，联系管理员或者申诉</a:t>
            </a:r>
          </a:p>
        </p:txBody>
      </p:sp>
    </p:spTree>
    <p:extLst>
      <p:ext uri="{BB962C8B-B14F-4D97-AF65-F5344CB8AC3E}">
        <p14:creationId xmlns:p14="http://schemas.microsoft.com/office/powerpoint/2010/main" val="353853344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7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884100" cy="414303"/>
            <a:chOff x="310460" y="277672"/>
            <a:chExt cx="1884100" cy="414303"/>
          </a:xfrm>
        </p:grpSpPr>
        <p:pic>
          <p:nvPicPr>
            <p:cNvPr id="21" name="图片 20"/>
            <p:cNvPicPr>
              <a:picLocks noChangeAspect="1"/>
            </p:cNvPicPr>
            <p:nvPr/>
          </p:nvPicPr>
          <p:blipFill>
            <a:blip r:embed="rId3"/>
            <a:stretch>
              <a:fillRect/>
            </a:stretch>
          </p:blipFill>
          <p:spPr>
            <a:xfrm>
              <a:off x="310460" y="277672"/>
              <a:ext cx="332755" cy="414303"/>
            </a:xfrm>
            <a:prstGeom prst="rect">
              <a:avLst/>
            </a:prstGeom>
          </p:spPr>
        </p:pic>
        <p:sp>
          <p:nvSpPr>
            <p:cNvPr id="23" name="文本框 22"/>
            <p:cNvSpPr txBox="1"/>
            <p:nvPr/>
          </p:nvSpPr>
          <p:spPr>
            <a:xfrm>
              <a:off x="476837" y="300157"/>
              <a:ext cx="171772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安全型需求</a:t>
              </a:r>
            </a:p>
          </p:txBody>
        </p:sp>
      </p:grpSp>
      <p:sp>
        <p:nvSpPr>
          <p:cNvPr id="22" name="矩形 21"/>
          <p:cNvSpPr/>
          <p:nvPr/>
        </p:nvSpPr>
        <p:spPr>
          <a:xfrm>
            <a:off x="2286000" y="1427091"/>
            <a:ext cx="4572000" cy="2246769"/>
          </a:xfrm>
          <a:prstGeom prst="rect">
            <a:avLst/>
          </a:prstGeom>
        </p:spPr>
        <p:txBody>
          <a:bodyPr>
            <a:spAutoFit/>
          </a:bodyPr>
          <a:lstStyle/>
          <a:p>
            <a:r>
              <a:rPr lang="zh-CN" altLang="zh-CN" sz="2000" dirty="0">
                <a:solidFill>
                  <a:schemeClr val="bg1"/>
                </a:solidFill>
              </a:rPr>
              <a:t>本网页会保护用户的个人隐私。当然游客在申请的时候需要提供自己的身份证号码以及邮箱。我们在审核完毕后会根据游客提供的信息是否准确来确定是否让他升级为用户。用户提交忘记密码的申诉时，我们将会让他在自己申请时写的邮箱点击链接然后进行修改密码。</a:t>
            </a:r>
          </a:p>
        </p:txBody>
      </p:sp>
    </p:spTree>
    <p:extLst>
      <p:ext uri="{BB962C8B-B14F-4D97-AF65-F5344CB8AC3E}">
        <p14:creationId xmlns:p14="http://schemas.microsoft.com/office/powerpoint/2010/main" val="43443319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421236" cy="414303"/>
            <a:chOff x="310460" y="277672"/>
            <a:chExt cx="1421236"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8" name="文本框 27"/>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业务规则</a:t>
              </a:r>
            </a:p>
          </p:txBody>
        </p:sp>
      </p:grpSp>
      <p:sp>
        <p:nvSpPr>
          <p:cNvPr id="3" name="矩形 2"/>
          <p:cNvSpPr/>
          <p:nvPr/>
        </p:nvSpPr>
        <p:spPr>
          <a:xfrm>
            <a:off x="2095500" y="2031080"/>
            <a:ext cx="4572000" cy="1200329"/>
          </a:xfrm>
          <a:prstGeom prst="rect">
            <a:avLst/>
          </a:prstGeom>
        </p:spPr>
        <p:txBody>
          <a:bodyPr>
            <a:spAutoFit/>
          </a:bodyPr>
          <a:lstStyle/>
          <a:p>
            <a:r>
              <a:rPr lang="zh-CN" altLang="zh-CN" sz="1800" dirty="0">
                <a:solidFill>
                  <a:schemeClr val="bg1"/>
                </a:solidFill>
              </a:rPr>
              <a:t>用户进行评论书籍，查看书评时可以直接进行。但是在修改个人密码和邮箱时需要进行验证环节，即自己当初设定的邮箱会发送邮件确定是本人操作后才可进行相应的操作。</a:t>
            </a:r>
          </a:p>
        </p:txBody>
      </p:sp>
    </p:spTree>
    <p:extLst>
      <p:ext uri="{BB962C8B-B14F-4D97-AF65-F5344CB8AC3E}">
        <p14:creationId xmlns:p14="http://schemas.microsoft.com/office/powerpoint/2010/main" val="178432742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5C71772-E9BF-4708-B88E-416CCF541710}"/>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D1EA221D-9DEE-4835-8DFC-30FF020D9ACD}"/>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D6C9A161-1A11-4DAF-B0BB-E11A49881423}"/>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pic>
        <p:nvPicPr>
          <p:cNvPr id="5" name="图片 4">
            <a:extLst>
              <a:ext uri="{FF2B5EF4-FFF2-40B4-BE49-F238E27FC236}">
                <a16:creationId xmlns:a16="http://schemas.microsoft.com/office/drawing/2014/main" id="{9D5DE189-6DC6-4CE2-9630-B4A161774A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34845" y="691975"/>
            <a:ext cx="5274310" cy="3766185"/>
          </a:xfrm>
          <a:prstGeom prst="rect">
            <a:avLst/>
          </a:prstGeom>
          <a:noFill/>
          <a:ln>
            <a:noFill/>
          </a:ln>
        </p:spPr>
      </p:pic>
    </p:spTree>
    <p:extLst>
      <p:ext uri="{BB962C8B-B14F-4D97-AF65-F5344CB8AC3E}">
        <p14:creationId xmlns:p14="http://schemas.microsoft.com/office/powerpoint/2010/main" val="22948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11C6185-CAE0-4BAE-92EA-8B51ED952D0D}"/>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9A8D623F-82EA-4D8D-A56E-CAC1C0CE88D0}"/>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3FCCCCC0-785F-474F-9060-1C2A179153D6}"/>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graphicFrame>
        <p:nvGraphicFramePr>
          <p:cNvPr id="5" name="表格 4">
            <a:extLst>
              <a:ext uri="{FF2B5EF4-FFF2-40B4-BE49-F238E27FC236}">
                <a16:creationId xmlns:a16="http://schemas.microsoft.com/office/drawing/2014/main" id="{BBE42AB5-EFBC-40F6-9709-904530EF637B}"/>
              </a:ext>
            </a:extLst>
          </p:cNvPr>
          <p:cNvGraphicFramePr>
            <a:graphicFrameLocks noGrp="1"/>
          </p:cNvGraphicFramePr>
          <p:nvPr>
            <p:extLst>
              <p:ext uri="{D42A27DB-BD31-4B8C-83A1-F6EECF244321}">
                <p14:modId xmlns:p14="http://schemas.microsoft.com/office/powerpoint/2010/main" val="2764657067"/>
              </p:ext>
            </p:extLst>
          </p:nvPr>
        </p:nvGraphicFramePr>
        <p:xfrm>
          <a:off x="1008359" y="1022685"/>
          <a:ext cx="7127281" cy="3262308"/>
        </p:xfrm>
        <a:graphic>
          <a:graphicData uri="http://schemas.openxmlformats.org/drawingml/2006/table">
            <a:tbl>
              <a:tblPr>
                <a:tableStyleId>{5C22544A-7EE6-4342-B048-85BDC9FD1C3A}</a:tableStyleId>
              </a:tblPr>
              <a:tblGrid>
                <a:gridCol w="1116956">
                  <a:extLst>
                    <a:ext uri="{9D8B030D-6E8A-4147-A177-3AD203B41FA5}">
                      <a16:colId xmlns:a16="http://schemas.microsoft.com/office/drawing/2014/main" val="3647455332"/>
                    </a:ext>
                  </a:extLst>
                </a:gridCol>
                <a:gridCol w="1202065">
                  <a:extLst>
                    <a:ext uri="{9D8B030D-6E8A-4147-A177-3AD203B41FA5}">
                      <a16:colId xmlns:a16="http://schemas.microsoft.com/office/drawing/2014/main" val="125860799"/>
                    </a:ext>
                  </a:extLst>
                </a:gridCol>
                <a:gridCol w="1202065">
                  <a:extLst>
                    <a:ext uri="{9D8B030D-6E8A-4147-A177-3AD203B41FA5}">
                      <a16:colId xmlns:a16="http://schemas.microsoft.com/office/drawing/2014/main" val="3924462074"/>
                    </a:ext>
                  </a:extLst>
                </a:gridCol>
                <a:gridCol w="1765029">
                  <a:extLst>
                    <a:ext uri="{9D8B030D-6E8A-4147-A177-3AD203B41FA5}">
                      <a16:colId xmlns:a16="http://schemas.microsoft.com/office/drawing/2014/main" val="2685071003"/>
                    </a:ext>
                  </a:extLst>
                </a:gridCol>
                <a:gridCol w="1091610">
                  <a:extLst>
                    <a:ext uri="{9D8B030D-6E8A-4147-A177-3AD203B41FA5}">
                      <a16:colId xmlns:a16="http://schemas.microsoft.com/office/drawing/2014/main" val="2631022176"/>
                    </a:ext>
                  </a:extLst>
                </a:gridCol>
                <a:gridCol w="749556">
                  <a:extLst>
                    <a:ext uri="{9D8B030D-6E8A-4147-A177-3AD203B41FA5}">
                      <a16:colId xmlns:a16="http://schemas.microsoft.com/office/drawing/2014/main" val="3357322209"/>
                    </a:ext>
                  </a:extLst>
                </a:gridCol>
              </a:tblGrid>
              <a:tr h="155348">
                <a:tc>
                  <a:txBody>
                    <a:bodyPr/>
                    <a:lstStyle/>
                    <a:p>
                      <a:pPr indent="266700" algn="ctr">
                        <a:spcAft>
                          <a:spcPts val="0"/>
                        </a:spcAft>
                      </a:pPr>
                      <a:r>
                        <a:rPr lang="zh-CN" sz="1000" kern="100">
                          <a:effectLst/>
                        </a:rPr>
                        <a:t>名称</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代码</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域</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数据类型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长度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ctr">
                        <a:spcAft>
                          <a:spcPts val="0"/>
                        </a:spcAft>
                      </a:pPr>
                      <a:r>
                        <a:rPr lang="zh-CN" sz="1000" kern="100">
                          <a:effectLst/>
                        </a:rPr>
                        <a:t>精度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1012679277"/>
                  </a:ext>
                </a:extLst>
              </a:tr>
              <a:tr h="310696">
                <a:tc>
                  <a:txBody>
                    <a:bodyPr/>
                    <a:lstStyle/>
                    <a:p>
                      <a:pPr indent="266700" algn="just">
                        <a:spcAft>
                          <a:spcPts val="0"/>
                        </a:spcAft>
                      </a:pPr>
                      <a:r>
                        <a:rPr lang="zh-CN" sz="1000" kern="100">
                          <a:effectLst/>
                        </a:rPr>
                        <a:t>书名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books name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3796311833"/>
                  </a:ext>
                </a:extLst>
              </a:tr>
              <a:tr h="155348">
                <a:tc>
                  <a:txBody>
                    <a:bodyPr/>
                    <a:lstStyle/>
                    <a:p>
                      <a:pPr indent="266700" algn="just">
                        <a:spcAft>
                          <a:spcPts val="0"/>
                        </a:spcAft>
                      </a:pPr>
                      <a:r>
                        <a:rPr lang="zh-CN" sz="1000" kern="100">
                          <a:effectLst/>
                        </a:rPr>
                        <a:t>价格</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price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Long float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3134131198"/>
                  </a:ext>
                </a:extLst>
              </a:tr>
              <a:tr h="310696">
                <a:tc>
                  <a:txBody>
                    <a:bodyPr/>
                    <a:lstStyle/>
                    <a:p>
                      <a:pPr indent="266700" algn="just">
                        <a:spcAft>
                          <a:spcPts val="0"/>
                        </a:spcAft>
                      </a:pPr>
                      <a:r>
                        <a:rPr lang="zh-CN" sz="1000" kern="100">
                          <a:effectLst/>
                        </a:rPr>
                        <a:t>作者</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writer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2243665443"/>
                  </a:ext>
                </a:extLst>
              </a:tr>
              <a:tr h="310696">
                <a:tc>
                  <a:txBody>
                    <a:bodyPr/>
                    <a:lstStyle/>
                    <a:p>
                      <a:pPr indent="266700" algn="just">
                        <a:spcAft>
                          <a:spcPts val="0"/>
                        </a:spcAft>
                      </a:pPr>
                      <a:r>
                        <a:rPr lang="zh-CN" sz="1000" kern="100">
                          <a:effectLst/>
                        </a:rPr>
                        <a:t>内容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content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256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3677578651"/>
                  </a:ext>
                </a:extLst>
              </a:tr>
              <a:tr h="310696">
                <a:tc>
                  <a:txBody>
                    <a:bodyPr/>
                    <a:lstStyle/>
                    <a:p>
                      <a:pPr indent="266700" algn="just">
                        <a:spcAft>
                          <a:spcPts val="0"/>
                        </a:spcAft>
                      </a:pPr>
                      <a:r>
                        <a:rPr lang="zh-CN" sz="1000" kern="100">
                          <a:effectLst/>
                        </a:rPr>
                        <a:t>内容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zh-CN" sz="1000" kern="100">
                          <a:effectLst/>
                        </a:rPr>
                        <a:t>内容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1,000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3776088384"/>
                  </a:ext>
                </a:extLst>
              </a:tr>
              <a:tr h="310696">
                <a:tc>
                  <a:txBody>
                    <a:bodyPr/>
                    <a:lstStyle/>
                    <a:p>
                      <a:pPr indent="266700" algn="just">
                        <a:spcAft>
                          <a:spcPts val="0"/>
                        </a:spcAft>
                      </a:pPr>
                      <a:r>
                        <a:rPr lang="zh-CN" sz="1000" kern="100">
                          <a:effectLst/>
                        </a:rPr>
                        <a:t>国籍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zh-CN" sz="1000" kern="100">
                          <a:effectLst/>
                        </a:rPr>
                        <a:t>国籍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716940043"/>
                  </a:ext>
                </a:extLst>
              </a:tr>
              <a:tr h="310696">
                <a:tc>
                  <a:txBody>
                    <a:bodyPr/>
                    <a:lstStyle/>
                    <a:p>
                      <a:pPr indent="266700" algn="just">
                        <a:spcAft>
                          <a:spcPts val="0"/>
                        </a:spcAft>
                      </a:pPr>
                      <a:r>
                        <a:rPr lang="zh-CN" sz="1000" kern="100">
                          <a:effectLst/>
                        </a:rPr>
                        <a:t>姓名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writer name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2259314445"/>
                  </a:ext>
                </a:extLst>
              </a:tr>
              <a:tr h="310696">
                <a:tc>
                  <a:txBody>
                    <a:bodyPr/>
                    <a:lstStyle/>
                    <a:p>
                      <a:pPr indent="266700" algn="just">
                        <a:spcAft>
                          <a:spcPts val="0"/>
                        </a:spcAft>
                      </a:pPr>
                      <a:r>
                        <a:rPr lang="zh-CN" sz="1000" kern="100">
                          <a:effectLst/>
                        </a:rPr>
                        <a:t>姓名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Names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(40)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40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1476251368"/>
                  </a:ext>
                </a:extLst>
              </a:tr>
              <a:tr h="310696">
                <a:tc>
                  <a:txBody>
                    <a:bodyPr/>
                    <a:lstStyle/>
                    <a:p>
                      <a:pPr indent="266700" algn="just">
                        <a:spcAft>
                          <a:spcPts val="0"/>
                        </a:spcAft>
                      </a:pPr>
                      <a:r>
                        <a:rPr lang="zh-CN" sz="1000" kern="100">
                          <a:effectLst/>
                        </a:rPr>
                        <a:t>密码</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password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468082738"/>
                  </a:ext>
                </a:extLst>
              </a:tr>
              <a:tr h="155348">
                <a:tc>
                  <a:txBody>
                    <a:bodyPr/>
                    <a:lstStyle/>
                    <a:p>
                      <a:pPr indent="266700" algn="just">
                        <a:spcAft>
                          <a:spcPts val="0"/>
                        </a:spcAft>
                      </a:pPr>
                      <a:r>
                        <a:rPr lang="zh-CN" sz="1000" kern="100">
                          <a:effectLst/>
                        </a:rPr>
                        <a:t>年龄</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w.age</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Integer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3915217502"/>
                  </a:ext>
                </a:extLst>
              </a:tr>
              <a:tr h="310696">
                <a:tc>
                  <a:txBody>
                    <a:bodyPr/>
                    <a:lstStyle/>
                    <a:p>
                      <a:pPr indent="266700" algn="just">
                        <a:spcAft>
                          <a:spcPts val="0"/>
                        </a:spcAft>
                      </a:pPr>
                      <a:r>
                        <a:rPr lang="zh-CN" sz="1000" kern="100">
                          <a:effectLst/>
                        </a:rPr>
                        <a:t>性别</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sex</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&lt;None&gt;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Characters (16)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a:effectLst/>
                        </a:rPr>
                        <a:t>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tc>
                  <a:txBody>
                    <a:bodyPr/>
                    <a:lstStyle/>
                    <a:p>
                      <a:pPr indent="266700" algn="just">
                        <a:spcAft>
                          <a:spcPts val="0"/>
                        </a:spcAft>
                      </a:pPr>
                      <a:r>
                        <a:rPr lang="en-US" sz="1000" kern="100" dirty="0">
                          <a:effectLst/>
                        </a:rPr>
                        <a:t> </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9660" marR="69660" marT="0" marB="0"/>
                </a:tc>
                <a:extLst>
                  <a:ext uri="{0D108BD9-81ED-4DB2-BD59-A6C34878D82A}">
                    <a16:rowId xmlns:a16="http://schemas.microsoft.com/office/drawing/2014/main" val="592952098"/>
                  </a:ext>
                </a:extLst>
              </a:tr>
            </a:tbl>
          </a:graphicData>
        </a:graphic>
      </p:graphicFrame>
    </p:spTree>
    <p:extLst>
      <p:ext uri="{BB962C8B-B14F-4D97-AF65-F5344CB8AC3E}">
        <p14:creationId xmlns:p14="http://schemas.microsoft.com/office/powerpoint/2010/main" val="31839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4B7A42-9352-47C1-92CE-888A200E87DC}"/>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9785089C-6450-48DE-9E69-65B4CF01BD4A}"/>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0E05F882-7B17-4393-9F6E-CB7DD3D5E421}"/>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数据定义</a:t>
              </a:r>
            </a:p>
          </p:txBody>
        </p:sp>
      </p:grpSp>
      <p:graphicFrame>
        <p:nvGraphicFramePr>
          <p:cNvPr id="5" name="表格 4">
            <a:extLst>
              <a:ext uri="{FF2B5EF4-FFF2-40B4-BE49-F238E27FC236}">
                <a16:creationId xmlns:a16="http://schemas.microsoft.com/office/drawing/2014/main" id="{0236CB39-7F0B-4EDB-87FA-53AAF02DC1B5}"/>
              </a:ext>
            </a:extLst>
          </p:cNvPr>
          <p:cNvGraphicFramePr>
            <a:graphicFrameLocks noGrp="1"/>
          </p:cNvGraphicFramePr>
          <p:nvPr>
            <p:extLst>
              <p:ext uri="{D42A27DB-BD31-4B8C-83A1-F6EECF244321}">
                <p14:modId xmlns:p14="http://schemas.microsoft.com/office/powerpoint/2010/main" val="4020708703"/>
              </p:ext>
            </p:extLst>
          </p:nvPr>
        </p:nvGraphicFramePr>
        <p:xfrm>
          <a:off x="921489" y="1560988"/>
          <a:ext cx="7492408" cy="2812537"/>
        </p:xfrm>
        <a:graphic>
          <a:graphicData uri="http://schemas.openxmlformats.org/drawingml/2006/table">
            <a:tbl>
              <a:tblPr>
                <a:tableStyleId>{5C22544A-7EE6-4342-B048-85BDC9FD1C3A}</a:tableStyleId>
              </a:tblPr>
              <a:tblGrid>
                <a:gridCol w="1174178">
                  <a:extLst>
                    <a:ext uri="{9D8B030D-6E8A-4147-A177-3AD203B41FA5}">
                      <a16:colId xmlns:a16="http://schemas.microsoft.com/office/drawing/2014/main" val="2907480226"/>
                    </a:ext>
                  </a:extLst>
                </a:gridCol>
                <a:gridCol w="1263646">
                  <a:extLst>
                    <a:ext uri="{9D8B030D-6E8A-4147-A177-3AD203B41FA5}">
                      <a16:colId xmlns:a16="http://schemas.microsoft.com/office/drawing/2014/main" val="1945452865"/>
                    </a:ext>
                  </a:extLst>
                </a:gridCol>
                <a:gridCol w="1263646">
                  <a:extLst>
                    <a:ext uri="{9D8B030D-6E8A-4147-A177-3AD203B41FA5}">
                      <a16:colId xmlns:a16="http://schemas.microsoft.com/office/drawing/2014/main" val="1557578712"/>
                    </a:ext>
                  </a:extLst>
                </a:gridCol>
                <a:gridCol w="1600632">
                  <a:extLst>
                    <a:ext uri="{9D8B030D-6E8A-4147-A177-3AD203B41FA5}">
                      <a16:colId xmlns:a16="http://schemas.microsoft.com/office/drawing/2014/main" val="3046997677"/>
                    </a:ext>
                  </a:extLst>
                </a:gridCol>
                <a:gridCol w="926660">
                  <a:extLst>
                    <a:ext uri="{9D8B030D-6E8A-4147-A177-3AD203B41FA5}">
                      <a16:colId xmlns:a16="http://schemas.microsoft.com/office/drawing/2014/main" val="2420444789"/>
                    </a:ext>
                  </a:extLst>
                </a:gridCol>
                <a:gridCol w="1263646">
                  <a:extLst>
                    <a:ext uri="{9D8B030D-6E8A-4147-A177-3AD203B41FA5}">
                      <a16:colId xmlns:a16="http://schemas.microsoft.com/office/drawing/2014/main" val="3325109026"/>
                    </a:ext>
                  </a:extLst>
                </a:gridCol>
              </a:tblGrid>
              <a:tr h="255685">
                <a:tc>
                  <a:txBody>
                    <a:bodyPr/>
                    <a:lstStyle/>
                    <a:p>
                      <a:pPr indent="266700" algn="just">
                        <a:spcAft>
                          <a:spcPts val="0"/>
                        </a:spcAft>
                      </a:pPr>
                      <a:r>
                        <a:rPr lang="zh-CN" sz="1050" kern="100">
                          <a:effectLst/>
                        </a:rPr>
                        <a:t>性别</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w.sex</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960329546"/>
                  </a:ext>
                </a:extLst>
              </a:tr>
              <a:tr h="255685">
                <a:tc>
                  <a:txBody>
                    <a:bodyPr/>
                    <a:lstStyle/>
                    <a:p>
                      <a:pPr indent="266700" algn="just">
                        <a:spcAft>
                          <a:spcPts val="0"/>
                        </a:spcAft>
                      </a:pPr>
                      <a:r>
                        <a:rPr lang="zh-CN" sz="1050" kern="100">
                          <a:effectLst/>
                        </a:rPr>
                        <a:t>日期</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zh-CN" sz="1050" kern="100">
                          <a:effectLst/>
                        </a:rPr>
                        <a:t>日期</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Date &amp; Time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3901100762"/>
                  </a:ext>
                </a:extLst>
              </a:tr>
              <a:tr h="255685">
                <a:tc>
                  <a:txBody>
                    <a:bodyPr/>
                    <a:lstStyle/>
                    <a:p>
                      <a:pPr indent="266700" algn="just">
                        <a:spcAft>
                          <a:spcPts val="0"/>
                        </a:spcAft>
                      </a:pPr>
                      <a:r>
                        <a:rPr lang="zh-CN" sz="1050" kern="100">
                          <a:effectLst/>
                        </a:rPr>
                        <a:t>日期</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date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Time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2114701605"/>
                  </a:ext>
                </a:extLst>
              </a:tr>
              <a:tr h="255685">
                <a:tc>
                  <a:txBody>
                    <a:bodyPr/>
                    <a:lstStyle/>
                    <a:p>
                      <a:pPr indent="266700" algn="just">
                        <a:spcAft>
                          <a:spcPts val="0"/>
                        </a:spcAft>
                      </a:pPr>
                      <a:r>
                        <a:rPr lang="zh-CN" sz="1050" kern="100">
                          <a:effectLst/>
                        </a:rPr>
                        <a:t>权限密码</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Ipassword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2411431853"/>
                  </a:ext>
                </a:extLst>
              </a:tr>
              <a:tr h="255685">
                <a:tc>
                  <a:txBody>
                    <a:bodyPr/>
                    <a:lstStyle/>
                    <a:p>
                      <a:pPr indent="266700" algn="just">
                        <a:spcAft>
                          <a:spcPts val="0"/>
                        </a:spcAft>
                      </a:pPr>
                      <a:r>
                        <a:rPr lang="zh-CN" sz="1050" kern="100">
                          <a:effectLst/>
                        </a:rPr>
                        <a:t>点赞数</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zh-CN" sz="1050" kern="100">
                          <a:effectLst/>
                        </a:rPr>
                        <a:t>点赞数</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Integer</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975452380"/>
                  </a:ext>
                </a:extLst>
              </a:tr>
              <a:tr h="255685">
                <a:tc>
                  <a:txBody>
                    <a:bodyPr/>
                    <a:lstStyle/>
                    <a:p>
                      <a:pPr indent="266700" algn="just">
                        <a:spcAft>
                          <a:spcPts val="0"/>
                        </a:spcAft>
                      </a:pPr>
                      <a:r>
                        <a:rPr lang="zh-CN" sz="1050" kern="100">
                          <a:effectLst/>
                        </a:rPr>
                        <a:t>用户名</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cus name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403368157"/>
                  </a:ext>
                </a:extLst>
              </a:tr>
              <a:tr h="511372">
                <a:tc>
                  <a:txBody>
                    <a:bodyPr/>
                    <a:lstStyle/>
                    <a:p>
                      <a:pPr indent="266700" algn="just">
                        <a:spcAft>
                          <a:spcPts val="0"/>
                        </a:spcAft>
                      </a:pPr>
                      <a:r>
                        <a:rPr lang="zh-CN" sz="1050" kern="100">
                          <a:effectLst/>
                        </a:rPr>
                        <a:t>简介</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brief introduction</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810825622"/>
                  </a:ext>
                </a:extLst>
              </a:tr>
              <a:tr h="255685">
                <a:tc>
                  <a:txBody>
                    <a:bodyPr/>
                    <a:lstStyle/>
                    <a:p>
                      <a:pPr indent="266700" algn="just">
                        <a:spcAft>
                          <a:spcPts val="0"/>
                        </a:spcAft>
                      </a:pPr>
                      <a:r>
                        <a:rPr lang="zh-CN" sz="1050" kern="100">
                          <a:effectLst/>
                        </a:rPr>
                        <a:t>账号</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2574675853"/>
                  </a:ext>
                </a:extLst>
              </a:tr>
              <a:tr h="255685">
                <a:tc>
                  <a:txBody>
                    <a:bodyPr/>
                    <a:lstStyle/>
                    <a:p>
                      <a:pPr indent="266700" algn="just">
                        <a:spcAft>
                          <a:spcPts val="0"/>
                        </a:spcAft>
                      </a:pPr>
                      <a:r>
                        <a:rPr lang="zh-CN" sz="1050" kern="100">
                          <a:effectLst/>
                        </a:rPr>
                        <a:t>身份证</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ID card</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1270954764"/>
                  </a:ext>
                </a:extLst>
              </a:tr>
              <a:tr h="255685">
                <a:tc>
                  <a:txBody>
                    <a:bodyPr/>
                    <a:lstStyle/>
                    <a:p>
                      <a:pPr indent="266700" algn="just">
                        <a:spcAft>
                          <a:spcPts val="0"/>
                        </a:spcAft>
                      </a:pPr>
                      <a:r>
                        <a:rPr lang="zh-CN" sz="1050" kern="100">
                          <a:effectLst/>
                        </a:rPr>
                        <a:t>邮箱</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email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&lt;None&gt;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Characters (40)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a:effectLst/>
                        </a:rPr>
                        <a:t>40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tc>
                  <a:txBody>
                    <a:bodyPr/>
                    <a:lstStyle/>
                    <a:p>
                      <a:pPr indent="266700"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1755" marR="71755" marT="0" marB="0"/>
                </a:tc>
                <a:extLst>
                  <a:ext uri="{0D108BD9-81ED-4DB2-BD59-A6C34878D82A}">
                    <a16:rowId xmlns:a16="http://schemas.microsoft.com/office/drawing/2014/main" val="520527450"/>
                  </a:ext>
                </a:extLst>
              </a:tr>
            </a:tbl>
          </a:graphicData>
        </a:graphic>
      </p:graphicFrame>
    </p:spTree>
    <p:extLst>
      <p:ext uri="{BB962C8B-B14F-4D97-AF65-F5344CB8AC3E}">
        <p14:creationId xmlns:p14="http://schemas.microsoft.com/office/powerpoint/2010/main" val="1714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FDF0100-AA60-48E1-9A34-906757F849C9}"/>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3E5CD8C4-BC67-4A14-934D-CC515073F79E}"/>
                </a:ext>
              </a:extLst>
            </p:cNvPr>
            <p:cNvPicPr>
              <a:picLocks noChangeAspect="1"/>
            </p:cNvPicPr>
            <p:nvPr/>
          </p:nvPicPr>
          <p:blipFill>
            <a:blip r:embed="rId3"/>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61AC9483-539C-4A3E-B258-2A57CEEA9CD4}"/>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分析模型</a:t>
              </a:r>
            </a:p>
          </p:txBody>
        </p:sp>
      </p:grpSp>
      <p:sp>
        <p:nvSpPr>
          <p:cNvPr id="5" name="Rectangle 2">
            <a:extLst>
              <a:ext uri="{FF2B5EF4-FFF2-40B4-BE49-F238E27FC236}">
                <a16:creationId xmlns:a16="http://schemas.microsoft.com/office/drawing/2014/main" id="{73D3D978-942E-4586-BCC6-2F52519FB436}"/>
              </a:ext>
            </a:extLst>
          </p:cNvPr>
          <p:cNvSpPr>
            <a:spLocks noChangeArrowheads="1"/>
          </p:cNvSpPr>
          <p:nvPr/>
        </p:nvSpPr>
        <p:spPr bwMode="auto">
          <a:xfrm>
            <a:off x="1380882" y="3889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F7F3860B-9FBF-4390-A8A9-67F2819ED3DA}"/>
              </a:ext>
            </a:extLst>
          </p:cNvPr>
          <p:cNvGraphicFramePr>
            <a:graphicFrameLocks noChangeAspect="1"/>
          </p:cNvGraphicFramePr>
          <p:nvPr>
            <p:extLst>
              <p:ext uri="{D42A27DB-BD31-4B8C-83A1-F6EECF244321}">
                <p14:modId xmlns:p14="http://schemas.microsoft.com/office/powerpoint/2010/main" val="1665308253"/>
              </p:ext>
            </p:extLst>
          </p:nvPr>
        </p:nvGraphicFramePr>
        <p:xfrm>
          <a:off x="2288194" y="388937"/>
          <a:ext cx="5121275" cy="4365625"/>
        </p:xfrm>
        <a:graphic>
          <a:graphicData uri="http://schemas.openxmlformats.org/presentationml/2006/ole">
            <mc:AlternateContent xmlns:mc="http://schemas.openxmlformats.org/markup-compatibility/2006">
              <mc:Choice xmlns:v="urn:schemas-microsoft-com:vml" Requires="v">
                <p:oleObj spid="_x0000_s16393" r:id="rId4" imgW="9677329" imgH="8267550" progId="Visio.Drawing.15">
                  <p:embed/>
                </p:oleObj>
              </mc:Choice>
              <mc:Fallback>
                <p:oleObj r:id="rId4" imgW="9677329" imgH="82675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194" y="388937"/>
                        <a:ext cx="5121275" cy="436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585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158B98-E2A6-4B3B-AB85-0C8F4F715B6A}"/>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CB5B81B5-449F-4371-97CC-42DB6D902ECA}"/>
                </a:ext>
              </a:extLst>
            </p:cNvPr>
            <p:cNvPicPr>
              <a:picLocks noChangeAspect="1"/>
            </p:cNvPicPr>
            <p:nvPr/>
          </p:nvPicPr>
          <p:blipFill>
            <a:blip r:embed="rId3"/>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D050BF60-D154-4F08-AB5A-36E45E8E91B2}"/>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分析模型</a:t>
              </a:r>
            </a:p>
          </p:txBody>
        </p:sp>
      </p:grpSp>
      <p:graphicFrame>
        <p:nvGraphicFramePr>
          <p:cNvPr id="7" name="对象 6">
            <a:extLst>
              <a:ext uri="{FF2B5EF4-FFF2-40B4-BE49-F238E27FC236}">
                <a16:creationId xmlns:a16="http://schemas.microsoft.com/office/drawing/2014/main" id="{79EF16A9-33BE-4ECA-B349-F61F51604164}"/>
              </a:ext>
            </a:extLst>
          </p:cNvPr>
          <p:cNvGraphicFramePr>
            <a:graphicFrameLocks noChangeAspect="1"/>
          </p:cNvGraphicFramePr>
          <p:nvPr>
            <p:extLst>
              <p:ext uri="{D42A27DB-BD31-4B8C-83A1-F6EECF244321}">
                <p14:modId xmlns:p14="http://schemas.microsoft.com/office/powerpoint/2010/main" val="2043087471"/>
              </p:ext>
            </p:extLst>
          </p:nvPr>
        </p:nvGraphicFramePr>
        <p:xfrm>
          <a:off x="1672856" y="123206"/>
          <a:ext cx="6780029" cy="4786984"/>
        </p:xfrm>
        <a:graphic>
          <a:graphicData uri="http://schemas.openxmlformats.org/presentationml/2006/ole">
            <mc:AlternateContent xmlns:mc="http://schemas.openxmlformats.org/markup-compatibility/2006">
              <mc:Choice xmlns:v="urn:schemas-microsoft-com:vml" Requires="v">
                <p:oleObj spid="_x0000_s17415" name="Visio" r:id="rId4" imgW="7620142" imgH="5379515" progId="Visio.Drawing.15">
                  <p:embed/>
                </p:oleObj>
              </mc:Choice>
              <mc:Fallback>
                <p:oleObj name="Visio" r:id="rId4" imgW="7620142" imgH="5379515" progId="Visio.Drawing.15">
                  <p:embed/>
                  <p:pic>
                    <p:nvPicPr>
                      <p:cNvPr id="4" name="对象 3">
                        <a:extLst>
                          <a:ext uri="{FF2B5EF4-FFF2-40B4-BE49-F238E27FC236}">
                            <a16:creationId xmlns:a16="http://schemas.microsoft.com/office/drawing/2014/main" id="{BA0629E4-20AC-46F4-9BD1-947F38B3B80D}"/>
                          </a:ext>
                        </a:extLst>
                      </p:cNvPr>
                      <p:cNvPicPr/>
                      <p:nvPr/>
                    </p:nvPicPr>
                    <p:blipFill>
                      <a:blip r:embed="rId5"/>
                      <a:stretch>
                        <a:fillRect/>
                      </a:stretch>
                    </p:blipFill>
                    <p:spPr>
                      <a:xfrm>
                        <a:off x="1672856" y="123206"/>
                        <a:ext cx="6780029" cy="4786984"/>
                      </a:xfrm>
                      <a:prstGeom prst="rect">
                        <a:avLst/>
                      </a:prstGeom>
                    </p:spPr>
                  </p:pic>
                </p:oleObj>
              </mc:Fallback>
            </mc:AlternateContent>
          </a:graphicData>
        </a:graphic>
      </p:graphicFrame>
    </p:spTree>
    <p:extLst>
      <p:ext uri="{BB962C8B-B14F-4D97-AF65-F5344CB8AC3E}">
        <p14:creationId xmlns:p14="http://schemas.microsoft.com/office/powerpoint/2010/main" val="37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706AFAE-372C-4F31-BBC0-DF89606740E0}"/>
              </a:ext>
            </a:extLst>
          </p:cNvPr>
          <p:cNvGraphicFramePr>
            <a:graphicFrameLocks noGrp="1"/>
          </p:cNvGraphicFramePr>
          <p:nvPr>
            <p:extLst>
              <p:ext uri="{D42A27DB-BD31-4B8C-83A1-F6EECF244321}">
                <p14:modId xmlns:p14="http://schemas.microsoft.com/office/powerpoint/2010/main" val="2527824686"/>
              </p:ext>
            </p:extLst>
          </p:nvPr>
        </p:nvGraphicFramePr>
        <p:xfrm>
          <a:off x="322242" y="49618"/>
          <a:ext cx="4841915" cy="5044263"/>
        </p:xfrm>
        <a:graphic>
          <a:graphicData uri="http://schemas.openxmlformats.org/drawingml/2006/table">
            <a:tbl>
              <a:tblPr firstRow="1" firstCol="1" bandRow="1">
                <a:tableStyleId>{5C22544A-7EE6-4342-B048-85BDC9FD1C3A}</a:tableStyleId>
              </a:tblPr>
              <a:tblGrid>
                <a:gridCol w="1194984">
                  <a:extLst>
                    <a:ext uri="{9D8B030D-6E8A-4147-A177-3AD203B41FA5}">
                      <a16:colId xmlns:a16="http://schemas.microsoft.com/office/drawing/2014/main" val="2536868191"/>
                    </a:ext>
                  </a:extLst>
                </a:gridCol>
                <a:gridCol w="1213520">
                  <a:extLst>
                    <a:ext uri="{9D8B030D-6E8A-4147-A177-3AD203B41FA5}">
                      <a16:colId xmlns:a16="http://schemas.microsoft.com/office/drawing/2014/main" val="265766549"/>
                    </a:ext>
                  </a:extLst>
                </a:gridCol>
                <a:gridCol w="1195563">
                  <a:extLst>
                    <a:ext uri="{9D8B030D-6E8A-4147-A177-3AD203B41FA5}">
                      <a16:colId xmlns:a16="http://schemas.microsoft.com/office/drawing/2014/main" val="2273991420"/>
                    </a:ext>
                  </a:extLst>
                </a:gridCol>
                <a:gridCol w="1237848">
                  <a:extLst>
                    <a:ext uri="{9D8B030D-6E8A-4147-A177-3AD203B41FA5}">
                      <a16:colId xmlns:a16="http://schemas.microsoft.com/office/drawing/2014/main" val="1250655456"/>
                    </a:ext>
                  </a:extLst>
                </a:gridCol>
              </a:tblGrid>
              <a:tr h="301495">
                <a:tc>
                  <a:txBody>
                    <a:bodyPr/>
                    <a:lstStyle/>
                    <a:p>
                      <a:pPr algn="ctr">
                        <a:spcAft>
                          <a:spcPts val="0"/>
                        </a:spcAft>
                      </a:pPr>
                      <a:r>
                        <a:rPr lang="zh-CN" sz="1300" kern="100">
                          <a:effectLst/>
                        </a:rPr>
                        <a:t>会议名称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gridSpan="3">
                  <a:txBody>
                    <a:bodyPr/>
                    <a:lstStyle/>
                    <a:p>
                      <a:pPr algn="ctr">
                        <a:spcAft>
                          <a:spcPts val="0"/>
                        </a:spcAft>
                      </a:pPr>
                      <a:r>
                        <a:rPr lang="en-US" sz="1300" kern="100">
                          <a:effectLst/>
                        </a:rPr>
                        <a:t>G17</a:t>
                      </a:r>
                      <a:r>
                        <a:rPr lang="zh-CN" sz="1300" kern="100">
                          <a:effectLst/>
                        </a:rPr>
                        <a:t>小组周例会议纪要</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20294986"/>
                  </a:ext>
                </a:extLst>
              </a:tr>
              <a:tr h="301495">
                <a:tc>
                  <a:txBody>
                    <a:bodyPr/>
                    <a:lstStyle/>
                    <a:p>
                      <a:pPr algn="ctr">
                        <a:spcAft>
                          <a:spcPts val="0"/>
                        </a:spcAft>
                      </a:pPr>
                      <a:r>
                        <a:rPr lang="zh-CN" sz="1300" kern="100">
                          <a:effectLst/>
                        </a:rPr>
                        <a:t>召集人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陈传岭</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会议地点</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明德</a:t>
                      </a:r>
                      <a:r>
                        <a:rPr lang="en-US" sz="1300" kern="100">
                          <a:effectLst/>
                        </a:rPr>
                        <a:t>1-526</a:t>
                      </a:r>
                      <a:r>
                        <a:rPr lang="zh-CN" sz="1300" kern="100">
                          <a:effectLst/>
                        </a:rPr>
                        <a:t>寝室</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val="38817141"/>
                  </a:ext>
                </a:extLst>
              </a:tr>
              <a:tr h="301495">
                <a:tc>
                  <a:txBody>
                    <a:bodyPr/>
                    <a:lstStyle/>
                    <a:p>
                      <a:pPr algn="ctr">
                        <a:spcAft>
                          <a:spcPts val="0"/>
                        </a:spcAft>
                      </a:pPr>
                      <a:r>
                        <a:rPr lang="zh-CN" sz="1300" kern="100">
                          <a:effectLst/>
                        </a:rPr>
                        <a:t>会议日期</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en-US" sz="1300" kern="100">
                          <a:effectLst/>
                        </a:rPr>
                        <a:t>2019/4/2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会议时间</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下午</a:t>
                      </a:r>
                      <a:r>
                        <a:rPr lang="en-US" sz="1300" kern="100">
                          <a:effectLst/>
                        </a:rPr>
                        <a:t>1:30-2:15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val="2602829267"/>
                  </a:ext>
                </a:extLst>
              </a:tr>
              <a:tr h="521838">
                <a:tc gridSpan="4">
                  <a:txBody>
                    <a:bodyPr/>
                    <a:lstStyle/>
                    <a:p>
                      <a:pPr algn="l">
                        <a:spcAft>
                          <a:spcPts val="0"/>
                        </a:spcAft>
                      </a:pPr>
                      <a:r>
                        <a:rPr lang="zh-CN" sz="1300" kern="100">
                          <a:effectLst/>
                        </a:rPr>
                        <a:t>参会人员：陈传岭，陈杰，周泽鑫，共</a:t>
                      </a:r>
                      <a:r>
                        <a:rPr lang="en-US" sz="1300" kern="100">
                          <a:effectLst/>
                        </a:rPr>
                        <a:t>3</a:t>
                      </a:r>
                      <a:r>
                        <a:rPr lang="zh-CN" sz="1300" kern="100">
                          <a:effectLst/>
                        </a:rPr>
                        <a:t>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7579692"/>
                  </a:ext>
                </a:extLst>
              </a:tr>
              <a:tr h="3316445">
                <a:tc gridSpan="4">
                  <a:txBody>
                    <a:bodyPr/>
                    <a:lstStyle/>
                    <a:p>
                      <a:pPr algn="l">
                        <a:spcAft>
                          <a:spcPts val="0"/>
                        </a:spcAft>
                      </a:pPr>
                      <a:r>
                        <a:rPr lang="zh-CN" sz="1300" kern="100" dirty="0">
                          <a:effectLst/>
                        </a:rPr>
                        <a:t>会议记录：</a:t>
                      </a:r>
                      <a:endParaRPr lang="zh-CN" sz="1000" kern="100" dirty="0">
                        <a:effectLst/>
                      </a:endParaRPr>
                    </a:p>
                    <a:p>
                      <a:pPr algn="l">
                        <a:spcAft>
                          <a:spcPts val="0"/>
                        </a:spcAft>
                      </a:pPr>
                      <a:r>
                        <a:rPr lang="zh-CN" sz="1300" kern="100" dirty="0">
                          <a:effectLst/>
                        </a:rPr>
                        <a:t>陈传岭：</a:t>
                      </a:r>
                      <a:endParaRPr lang="zh-CN" sz="1000" kern="100" dirty="0">
                        <a:effectLst/>
                      </a:endParaRPr>
                    </a:p>
                    <a:p>
                      <a:pPr algn="l">
                        <a:spcAft>
                          <a:spcPts val="0"/>
                        </a:spcAft>
                      </a:pPr>
                      <a:r>
                        <a:rPr lang="zh-CN" sz="1300" kern="100" dirty="0">
                          <a:effectLst/>
                        </a:rPr>
                        <a:t>负责人物分配，</a:t>
                      </a:r>
                      <a:r>
                        <a:rPr lang="en-US" sz="1300" kern="100" dirty="0">
                          <a:effectLst/>
                        </a:rPr>
                        <a:t>Word</a:t>
                      </a:r>
                      <a:r>
                        <a:rPr lang="zh-CN" sz="1300" kern="100" dirty="0">
                          <a:effectLst/>
                        </a:rPr>
                        <a:t>补充，</a:t>
                      </a:r>
                      <a:r>
                        <a:rPr lang="en-US" sz="1300" kern="100" dirty="0">
                          <a:effectLst/>
                        </a:rPr>
                        <a:t>ppt</a:t>
                      </a:r>
                      <a:r>
                        <a:rPr lang="zh-CN" sz="1300" kern="100" dirty="0">
                          <a:effectLst/>
                        </a:rPr>
                        <a:t>补充</a:t>
                      </a:r>
                      <a:endParaRPr lang="zh-CN" sz="1000" kern="100" dirty="0">
                        <a:effectLst/>
                      </a:endParaRPr>
                    </a:p>
                    <a:p>
                      <a:pPr algn="l">
                        <a:spcAft>
                          <a:spcPts val="0"/>
                        </a:spcAft>
                      </a:pPr>
                      <a:r>
                        <a:rPr lang="zh-CN" sz="1300" kern="100" dirty="0">
                          <a:effectLst/>
                        </a:rPr>
                        <a:t>更新项目计划，</a:t>
                      </a:r>
                      <a:r>
                        <a:rPr lang="en-US" sz="1300" kern="100" dirty="0" err="1">
                          <a:effectLst/>
                        </a:rPr>
                        <a:t>github</a:t>
                      </a:r>
                      <a:r>
                        <a:rPr lang="zh-CN" sz="1300" kern="100" dirty="0">
                          <a:effectLst/>
                        </a:rPr>
                        <a:t>更新</a:t>
                      </a:r>
                      <a:endParaRPr lang="zh-CN" sz="1000" kern="100" dirty="0">
                        <a:effectLst/>
                      </a:endParaRPr>
                    </a:p>
                    <a:p>
                      <a:pPr algn="l">
                        <a:spcAft>
                          <a:spcPts val="0"/>
                        </a:spcAft>
                      </a:pPr>
                      <a:r>
                        <a:rPr lang="zh-CN" sz="1300" kern="100" dirty="0">
                          <a:effectLst/>
                        </a:rPr>
                        <a:t>周泽鑫：</a:t>
                      </a:r>
                      <a:endParaRPr lang="zh-CN" sz="1000" kern="100" dirty="0">
                        <a:effectLst/>
                      </a:endParaRPr>
                    </a:p>
                    <a:p>
                      <a:pPr algn="l">
                        <a:spcAft>
                          <a:spcPts val="0"/>
                        </a:spcAft>
                      </a:pPr>
                      <a:r>
                        <a:rPr lang="zh-CN" sz="1300" kern="100" dirty="0">
                          <a:effectLst/>
                        </a:rPr>
                        <a:t>层次方框图，状态转换图</a:t>
                      </a:r>
                      <a:endParaRPr lang="zh-CN" sz="1000" kern="100" dirty="0">
                        <a:effectLst/>
                      </a:endParaRPr>
                    </a:p>
                    <a:p>
                      <a:pPr algn="l">
                        <a:spcAft>
                          <a:spcPts val="0"/>
                        </a:spcAft>
                      </a:pPr>
                      <a:r>
                        <a:rPr lang="zh-CN" sz="1300" kern="100" dirty="0">
                          <a:effectLst/>
                        </a:rPr>
                        <a:t>界面模型（主页，书页），导出页面结构图</a:t>
                      </a:r>
                      <a:endParaRPr lang="zh-CN" sz="1000" kern="100" dirty="0">
                        <a:effectLst/>
                      </a:endParaRPr>
                    </a:p>
                    <a:p>
                      <a:pPr algn="l">
                        <a:spcAft>
                          <a:spcPts val="0"/>
                        </a:spcAft>
                      </a:pPr>
                      <a:r>
                        <a:rPr lang="zh-CN" sz="1300" kern="100" dirty="0">
                          <a:effectLst/>
                        </a:rPr>
                        <a:t>陈杰：</a:t>
                      </a:r>
                      <a:endParaRPr lang="zh-CN" sz="1000" kern="100" dirty="0">
                        <a:effectLst/>
                      </a:endParaRPr>
                    </a:p>
                    <a:p>
                      <a:pPr algn="l">
                        <a:spcAft>
                          <a:spcPts val="0"/>
                        </a:spcAft>
                      </a:pPr>
                      <a:r>
                        <a:rPr lang="zh-CN" sz="1300" kern="100" dirty="0">
                          <a:effectLst/>
                        </a:rPr>
                        <a:t>需求分析主要负责人</a:t>
                      </a:r>
                      <a:endParaRPr lang="zh-CN" sz="1000" kern="100" dirty="0">
                        <a:effectLst/>
                      </a:endParaRPr>
                    </a:p>
                    <a:p>
                      <a:pPr algn="l">
                        <a:spcAft>
                          <a:spcPts val="0"/>
                        </a:spcAft>
                      </a:pPr>
                      <a:r>
                        <a:rPr lang="en-US" sz="1300" kern="100" dirty="0">
                          <a:effectLst/>
                        </a:rPr>
                        <a:t>SRS</a:t>
                      </a:r>
                      <a:r>
                        <a:rPr lang="zh-CN" sz="1300" kern="100" dirty="0">
                          <a:effectLst/>
                        </a:rPr>
                        <a:t>报告和</a:t>
                      </a:r>
                      <a:r>
                        <a:rPr lang="en-US" sz="1300" kern="100" dirty="0">
                          <a:effectLst/>
                        </a:rPr>
                        <a:t>ppt</a:t>
                      </a:r>
                      <a:r>
                        <a:rPr lang="zh-CN" sz="1300" kern="100" dirty="0">
                          <a:effectLst/>
                        </a:rPr>
                        <a:t>，数据字典，</a:t>
                      </a:r>
                      <a:r>
                        <a:rPr lang="en-US" sz="1300" kern="100" dirty="0">
                          <a:effectLst/>
                        </a:rPr>
                        <a:t>ER</a:t>
                      </a:r>
                      <a:r>
                        <a:rPr lang="zh-CN" sz="1300" kern="100" dirty="0">
                          <a:effectLst/>
                        </a:rPr>
                        <a:t>图修改</a:t>
                      </a:r>
                      <a:endParaRPr lang="zh-CN" sz="1000" kern="100" dirty="0">
                        <a:effectLst/>
                      </a:endParaRPr>
                    </a:p>
                    <a:p>
                      <a:pPr algn="l">
                        <a:spcAft>
                          <a:spcPts val="0"/>
                        </a:spcAft>
                      </a:pPr>
                      <a:r>
                        <a:rPr lang="zh-CN" sz="1300" kern="100" dirty="0">
                          <a:effectLst/>
                        </a:rPr>
                        <a:t>用户调查</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73655074"/>
                  </a:ext>
                </a:extLst>
              </a:tr>
              <a:tr h="301495">
                <a:tc>
                  <a:txBody>
                    <a:bodyPr/>
                    <a:lstStyle/>
                    <a:p>
                      <a:pPr algn="ctr">
                        <a:spcAft>
                          <a:spcPts val="0"/>
                        </a:spcAft>
                      </a:pPr>
                      <a:r>
                        <a:rPr lang="zh-CN" sz="1300" kern="100">
                          <a:effectLst/>
                        </a:rPr>
                        <a:t>记录人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周泽鑫</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a:effectLst/>
                        </a:rPr>
                        <a:t>审核人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tc>
                  <a:txBody>
                    <a:bodyPr/>
                    <a:lstStyle/>
                    <a:p>
                      <a:pPr algn="ctr">
                        <a:spcAft>
                          <a:spcPts val="0"/>
                        </a:spcAft>
                      </a:pPr>
                      <a:r>
                        <a:rPr lang="zh-CN" sz="1300" kern="100" dirty="0">
                          <a:effectLst/>
                        </a:rPr>
                        <a:t>全组成员</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559" marR="62559" marT="0" marB="0"/>
                </a:tc>
                <a:extLst>
                  <a:ext uri="{0D108BD9-81ED-4DB2-BD59-A6C34878D82A}">
                    <a16:rowId xmlns:a16="http://schemas.microsoft.com/office/drawing/2014/main" val="4004259851"/>
                  </a:ext>
                </a:extLst>
              </a:tr>
            </a:tbl>
          </a:graphicData>
        </a:graphic>
      </p:graphicFrame>
      <p:pic>
        <p:nvPicPr>
          <p:cNvPr id="4" name="图片 3">
            <a:extLst>
              <a:ext uri="{FF2B5EF4-FFF2-40B4-BE49-F238E27FC236}">
                <a16:creationId xmlns:a16="http://schemas.microsoft.com/office/drawing/2014/main" id="{BD6E58A0-8FD5-423F-8B00-04E575104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53524" y="353366"/>
            <a:ext cx="1749500" cy="1312125"/>
          </a:xfrm>
          <a:prstGeom prst="rect">
            <a:avLst/>
          </a:prstGeom>
        </p:spPr>
      </p:pic>
      <p:pic>
        <p:nvPicPr>
          <p:cNvPr id="6" name="图片 5">
            <a:extLst>
              <a:ext uri="{FF2B5EF4-FFF2-40B4-BE49-F238E27FC236}">
                <a16:creationId xmlns:a16="http://schemas.microsoft.com/office/drawing/2014/main" id="{23E99C17-F6DF-4754-8D07-72F812F4C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40528" y="2421990"/>
            <a:ext cx="1853463" cy="1390097"/>
          </a:xfrm>
          <a:prstGeom prst="rect">
            <a:avLst/>
          </a:prstGeom>
        </p:spPr>
      </p:pic>
    </p:spTree>
    <p:extLst>
      <p:ext uri="{BB962C8B-B14F-4D97-AF65-F5344CB8AC3E}">
        <p14:creationId xmlns:p14="http://schemas.microsoft.com/office/powerpoint/2010/main" val="1797645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07ABD6-DA67-4AFB-85CA-B985B1793322}"/>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22C9018F-98E5-4100-9A58-020286793F44}"/>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06F2D85D-DAE6-41EA-9E23-92266EBCE508}"/>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参考资料</a:t>
              </a:r>
              <a:endParaRPr lang="en-US" altLang="zh-CN" sz="18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6" name="矩形 5">
            <a:extLst>
              <a:ext uri="{FF2B5EF4-FFF2-40B4-BE49-F238E27FC236}">
                <a16:creationId xmlns:a16="http://schemas.microsoft.com/office/drawing/2014/main" id="{CBC459E1-ABC9-4362-BAD8-DAA2FDDB6EB6}"/>
              </a:ext>
            </a:extLst>
          </p:cNvPr>
          <p:cNvSpPr/>
          <p:nvPr/>
        </p:nvSpPr>
        <p:spPr>
          <a:xfrm>
            <a:off x="643215" y="871285"/>
            <a:ext cx="7132729" cy="2323713"/>
          </a:xfrm>
          <a:prstGeom prst="rect">
            <a:avLst/>
          </a:prstGeom>
        </p:spPr>
        <p:txBody>
          <a:bodyPr wrap="square">
            <a:spAutoFit/>
          </a:bodyPr>
          <a:lstStyle/>
          <a:p>
            <a:pPr indent="5334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1</a:t>
            </a:r>
            <a:r>
              <a:rPr lang="zh-CN" altLang="zh-CN" sz="1400" kern="100" dirty="0">
                <a:solidFill>
                  <a:schemeClr val="bg1"/>
                </a:solidFill>
                <a:latin typeface="Times New Roman" panose="02020603050405020304" pitchFamily="18" charset="0"/>
                <a:ea typeface="宋体" panose="02010600030101010101" pitchFamily="2" charset="-122"/>
              </a:rPr>
              <a:t>、网站开发需求分析：</a:t>
            </a:r>
            <a:r>
              <a:rPr lang="en-US" altLang="zh-CN" sz="1400" kern="100" dirty="0">
                <a:solidFill>
                  <a:schemeClr val="bg1"/>
                </a:solidFill>
                <a:latin typeface="Times New Roman" panose="02020603050405020304" pitchFamily="18" charset="0"/>
                <a:ea typeface="宋体" panose="02010600030101010101" pitchFamily="2" charset="-122"/>
              </a:rPr>
              <a:t>http://www.mayiwenku.com/p-2046868.html</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2</a:t>
            </a:r>
            <a:r>
              <a:rPr lang="zh-CN" altLang="zh-CN" sz="1400" kern="100" dirty="0">
                <a:solidFill>
                  <a:schemeClr val="bg1"/>
                </a:solidFill>
                <a:latin typeface="Times New Roman" panose="02020603050405020304" pitchFamily="18" charset="0"/>
                <a:ea typeface="宋体" panose="02010600030101010101" pitchFamily="2" charset="-122"/>
              </a:rPr>
              <a:t>、</a:t>
            </a:r>
            <a:r>
              <a:rPr lang="zh-CN" altLang="zh-CN" sz="1400" kern="100" dirty="0">
                <a:solidFill>
                  <a:schemeClr val="bg1"/>
                </a:solidFill>
                <a:latin typeface="Times New Roman" panose="02020603050405020304" pitchFamily="18" charset="0"/>
                <a:ea typeface="宋体" panose="02010600030101010101" pitchFamily="2" charset="-122"/>
                <a:cs typeface="Arial" panose="020B0604020202020204" pitchFamily="34" charset="0"/>
              </a:rPr>
              <a:t>《</a:t>
            </a:r>
            <a:r>
              <a:rPr lang="en-US" altLang="zh-CN" sz="1400" kern="100" dirty="0">
                <a:solidFill>
                  <a:schemeClr val="bg1"/>
                </a:solidFill>
                <a:latin typeface="宋体" panose="02010600030101010101" pitchFamily="2" charset="-122"/>
                <a:ea typeface="宋体" panose="02010600030101010101" pitchFamily="2" charset="-122"/>
              </a:rPr>
              <a:t>Dreamweaver</a:t>
            </a:r>
            <a:r>
              <a:rPr lang="zh-CN" altLang="zh-CN" sz="1400" kern="100" dirty="0">
                <a:solidFill>
                  <a:schemeClr val="bg1"/>
                </a:solidFill>
                <a:latin typeface="Times New Roman" panose="02020603050405020304" pitchFamily="18" charset="0"/>
                <a:ea typeface="宋体" panose="02010600030101010101" pitchFamily="2" charset="-122"/>
                <a:cs typeface="Arial" panose="020B0604020202020204" pitchFamily="34" charset="0"/>
              </a:rPr>
              <a:t>网页制作》航空工业出版社——黄世吉、梁元超</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3</a:t>
            </a:r>
            <a:r>
              <a:rPr lang="zh-CN" altLang="zh-CN" sz="1400" kern="100" dirty="0">
                <a:solidFill>
                  <a:schemeClr val="bg1"/>
                </a:solidFill>
                <a:latin typeface="Times New Roman" panose="02020603050405020304" pitchFamily="18" charset="0"/>
                <a:ea typeface="宋体" panose="02010600030101010101" pitchFamily="2" charset="-122"/>
              </a:rPr>
              <a:t>、张海藩，牟永敏</a:t>
            </a:r>
            <a:r>
              <a:rPr lang="en-US" altLang="zh-CN" sz="1400" kern="100" dirty="0">
                <a:solidFill>
                  <a:schemeClr val="bg1"/>
                </a:solidFill>
                <a:latin typeface="Times New Roman" panose="02020603050405020304" pitchFamily="18" charset="0"/>
                <a:ea typeface="宋体" panose="02010600030101010101" pitchFamily="2" charset="-122"/>
              </a:rPr>
              <a:t>. </a:t>
            </a:r>
            <a:r>
              <a:rPr lang="zh-CN" altLang="zh-CN" sz="1400" kern="100" dirty="0">
                <a:solidFill>
                  <a:schemeClr val="bg1"/>
                </a:solidFill>
                <a:latin typeface="Times New Roman" panose="02020603050405020304" pitchFamily="18" charset="0"/>
                <a:ea typeface="宋体" panose="02010600030101010101" pitchFamily="2" charset="-122"/>
              </a:rPr>
              <a:t>软件工程导论（第六版）—北京—清华大学出版社</a:t>
            </a:r>
            <a:r>
              <a:rPr lang="en-US" altLang="zh-CN" sz="1400" kern="100" dirty="0">
                <a:solidFill>
                  <a:schemeClr val="bg1"/>
                </a:solidFill>
                <a:latin typeface="Times New Roman" panose="02020603050405020304" pitchFamily="18" charset="0"/>
                <a:ea typeface="宋体" panose="02010600030101010101" pitchFamily="2" charset="-122"/>
              </a:rPr>
              <a:t>.20134</a:t>
            </a:r>
            <a:r>
              <a:rPr lang="zh-CN" altLang="zh-CN" sz="1400" kern="100" dirty="0">
                <a:solidFill>
                  <a:schemeClr val="bg1"/>
                </a:solidFill>
                <a:latin typeface="Times New Roman" panose="02020603050405020304" pitchFamily="18" charset="0"/>
                <a:ea typeface="宋体" panose="02010600030101010101" pitchFamily="2" charset="-122"/>
              </a:rPr>
              <a:t>、</a:t>
            </a: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4</a:t>
            </a:r>
            <a:r>
              <a:rPr lang="zh-CN" altLang="zh-CN" sz="1400" kern="100" dirty="0">
                <a:solidFill>
                  <a:schemeClr val="bg1"/>
                </a:solidFill>
                <a:latin typeface="Times New Roman" panose="02020603050405020304" pitchFamily="18" charset="0"/>
                <a:ea typeface="宋体" panose="02010600030101010101" pitchFamily="2" charset="-122"/>
              </a:rPr>
              <a:t>、豆瓣读书</a:t>
            </a:r>
            <a:r>
              <a:rPr lang="en-US" altLang="zh-CN" sz="1400" u="sng" kern="100" dirty="0">
                <a:solidFill>
                  <a:schemeClr val="bg1"/>
                </a:solidFill>
                <a:latin typeface="Times New Roman" panose="02020603050405020304" pitchFamily="18" charset="0"/>
                <a:ea typeface="宋体" panose="02010600030101010101" pitchFamily="2" charset="-122"/>
                <a:hlinkClick r:id="rId3">
                  <a:extLst>
                    <a:ext uri="{A12FA001-AC4F-418D-AE19-62706E023703}">
                      <ahyp:hlinkClr xmlns:ahyp="http://schemas.microsoft.com/office/drawing/2018/hyperlinkcolor" val="tx"/>
                    </a:ext>
                  </a:extLst>
                </a:hlinkClick>
              </a:rPr>
              <a:t>https://book.douban.com/</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600"/>
              </a:spcAft>
            </a:pPr>
            <a:r>
              <a:rPr lang="en-US" altLang="zh-CN" sz="1400" kern="100" dirty="0">
                <a:solidFill>
                  <a:schemeClr val="bg1"/>
                </a:solidFill>
                <a:latin typeface="Times New Roman" panose="02020603050405020304" pitchFamily="18" charset="0"/>
                <a:ea typeface="宋体" panose="02010600030101010101" pitchFamily="2" charset="-122"/>
              </a:rPr>
              <a:t>5</a:t>
            </a:r>
            <a:r>
              <a:rPr lang="zh-CN" altLang="zh-CN" sz="1400" kern="100" dirty="0">
                <a:solidFill>
                  <a:schemeClr val="bg1"/>
                </a:solidFill>
                <a:latin typeface="Times New Roman" panose="02020603050405020304" pitchFamily="18" charset="0"/>
                <a:ea typeface="宋体" panose="02010600030101010101" pitchFamily="2" charset="-122"/>
              </a:rPr>
              <a:t>、网站规划与网页设计（第</a:t>
            </a:r>
            <a:r>
              <a:rPr lang="en-US" altLang="zh-CN" sz="1400" kern="100" dirty="0">
                <a:solidFill>
                  <a:schemeClr val="bg1"/>
                </a:solidFill>
                <a:latin typeface="Times New Roman" panose="02020603050405020304" pitchFamily="18" charset="0"/>
                <a:ea typeface="宋体" panose="02010600030101010101" pitchFamily="2" charset="-122"/>
              </a:rPr>
              <a:t>3</a:t>
            </a:r>
            <a:r>
              <a:rPr lang="zh-CN" altLang="zh-CN" sz="1400" kern="100" dirty="0">
                <a:solidFill>
                  <a:schemeClr val="bg1"/>
                </a:solidFill>
                <a:latin typeface="Times New Roman" panose="02020603050405020304" pitchFamily="18" charset="0"/>
                <a:ea typeface="宋体" panose="02010600030101010101" pitchFamily="2" charset="-122"/>
              </a:rPr>
              <a:t>版） 张兵义 张连堂 张鸣 主编 出版社：电子工业出版社</a:t>
            </a: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6</a:t>
            </a:r>
            <a:r>
              <a:rPr lang="zh-CN" altLang="zh-CN" sz="1400" kern="100" dirty="0">
                <a:solidFill>
                  <a:schemeClr val="bg1"/>
                </a:solidFill>
                <a:latin typeface="Times New Roman" panose="02020603050405020304" pitchFamily="18" charset="0"/>
                <a:ea typeface="宋体" panose="02010600030101010101" pitchFamily="2" charset="-122"/>
              </a:rPr>
              <a:t>、</a:t>
            </a:r>
            <a:r>
              <a:rPr lang="en-US" altLang="zh-CN" sz="1400" kern="100" dirty="0">
                <a:solidFill>
                  <a:schemeClr val="bg1"/>
                </a:solidFill>
                <a:latin typeface="Times New Roman" panose="02020603050405020304" pitchFamily="18" charset="0"/>
                <a:ea typeface="宋体" panose="02010600030101010101" pitchFamily="2" charset="-122"/>
              </a:rPr>
              <a:t>Watts S. Humphrey. The Personal Software Process. TECHNICAL REPORT CMU/SEI-2000-TR-022 ESC-TR-2000-022.[ November 2000]</a:t>
            </a:r>
            <a:endParaRPr lang="zh-CN" altLang="zh-CN" sz="1400" kern="100" dirty="0">
              <a:solidFill>
                <a:schemeClr val="bg1"/>
              </a:solidFill>
              <a:latin typeface="Times New Roman" panose="02020603050405020304" pitchFamily="18" charset="0"/>
              <a:ea typeface="宋体" panose="02010600030101010101" pitchFamily="2" charset="-122"/>
            </a:endParaRPr>
          </a:p>
          <a:p>
            <a:pPr marL="266700" indent="266700" algn="just">
              <a:spcAft>
                <a:spcPts val="0"/>
              </a:spcAft>
            </a:pPr>
            <a:r>
              <a:rPr lang="en-US" altLang="zh-CN" sz="1400" kern="100" dirty="0">
                <a:solidFill>
                  <a:schemeClr val="bg1"/>
                </a:solidFill>
                <a:latin typeface="宋体" panose="02010600030101010101" pitchFamily="2" charset="-122"/>
                <a:ea typeface="宋体" panose="02010600030101010101" pitchFamily="2" charset="-122"/>
              </a:rPr>
              <a:t>7</a:t>
            </a:r>
            <a:r>
              <a:rPr lang="zh-CN" altLang="zh-CN" sz="1400" kern="100" dirty="0">
                <a:solidFill>
                  <a:schemeClr val="bg1"/>
                </a:solidFill>
                <a:latin typeface="Times New Roman" panose="02020603050405020304" pitchFamily="18" charset="0"/>
                <a:ea typeface="宋体" panose="02010600030101010101" pitchFamily="2" charset="-122"/>
              </a:rPr>
              <a:t>、</a:t>
            </a:r>
            <a:r>
              <a:rPr lang="en-US" altLang="zh-CN" sz="1400" kern="100" dirty="0">
                <a:solidFill>
                  <a:schemeClr val="bg1"/>
                </a:solidFill>
                <a:latin typeface="Times New Roman" panose="02020603050405020304" pitchFamily="18" charset="0"/>
                <a:ea typeface="宋体" panose="02010600030101010101" pitchFamily="2" charset="-122"/>
              </a:rPr>
              <a:t>Watts S. Humphrey. The Team Software Process. TECHNICAL REPORT CMU/SEI-2000-TR-023 ESC-TR-2000-023.[November 2000]</a:t>
            </a:r>
            <a:endParaRPr lang="zh-CN" altLang="zh-CN" sz="1400" kern="100" dirty="0">
              <a:solidFill>
                <a:schemeClr val="bg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6502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2526739" cy="414303"/>
            <a:chOff x="310460" y="277672"/>
            <a:chExt cx="2526739"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6" name="文本框 25"/>
            <p:cNvSpPr txBox="1"/>
            <p:nvPr/>
          </p:nvSpPr>
          <p:spPr>
            <a:xfrm>
              <a:off x="476837" y="300157"/>
              <a:ext cx="2360362" cy="369332"/>
            </a:xfrm>
            <a:prstGeom prst="rect">
              <a:avLst/>
            </a:prstGeom>
            <a:noFill/>
          </p:spPr>
          <p:txBody>
            <a:bodyPr wrap="square" rtlCol="0">
              <a:spAutoFit/>
            </a:bodyPr>
            <a:lstStyle/>
            <a:p>
              <a:r>
                <a:rPr lang="en-US" altLang="zh-CN" sz="1800" dirty="0">
                  <a:solidFill>
                    <a:schemeClr val="bg1">
                      <a:lumMod val="95000"/>
                    </a:schemeClr>
                  </a:solidFill>
                  <a:latin typeface="微软雅黑 Light" panose="020B0502040204020203" pitchFamily="34" charset="-122"/>
                  <a:ea typeface="微软雅黑 Light" panose="020B0502040204020203" pitchFamily="34" charset="-122"/>
                </a:rPr>
                <a:t>1.1</a:t>
              </a:r>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编写目的</a:t>
              </a:r>
            </a:p>
          </p:txBody>
        </p:sp>
      </p:grpSp>
      <p:sp>
        <p:nvSpPr>
          <p:cNvPr id="4" name="矩形 3"/>
          <p:cNvSpPr/>
          <p:nvPr/>
        </p:nvSpPr>
        <p:spPr>
          <a:xfrm>
            <a:off x="4960620" y="1651622"/>
            <a:ext cx="3430942" cy="1754326"/>
          </a:xfrm>
          <a:prstGeom prst="rect">
            <a:avLst/>
          </a:prstGeom>
        </p:spPr>
        <p:txBody>
          <a:bodyPr wrap="square">
            <a:spAutoFit/>
          </a:bodyPr>
          <a:lstStyle/>
          <a:p>
            <a:r>
              <a:rPr lang="zh-CN" altLang="zh-CN" dirty="0">
                <a:solidFill>
                  <a:schemeClr val="bg1"/>
                </a:solidFill>
              </a:rPr>
              <a:t>本文档是</a:t>
            </a:r>
            <a:r>
              <a:rPr lang="en-US" altLang="zh-CN" dirty="0">
                <a:solidFill>
                  <a:schemeClr val="bg1"/>
                </a:solidFill>
              </a:rPr>
              <a:t>G17</a:t>
            </a:r>
            <a:r>
              <a:rPr lang="zh-CN" altLang="zh-CN" dirty="0">
                <a:solidFill>
                  <a:schemeClr val="bg1"/>
                </a:solidFill>
              </a:rPr>
              <a:t>小组根据项目的初步需求，并对“书社”网站项目的各项需求进行全面分析之后、做出的软件项目需求分析，便于项目团队成员更好的明确我们做这个网站需要实现的功能以及要如何去吸引更多的用户去使用这个网站。本网站适合各个年龄阶段的用户，根据不同的用户的意见我们将做出相应的解决措施。</a:t>
            </a:r>
          </a:p>
        </p:txBody>
      </p:sp>
      <p:pic>
        <p:nvPicPr>
          <p:cNvPr id="1030" name="Picture 6" descr="https://ss1.bdstatic.com/70cFuXSh_Q1YnxGkpoWK1HF6hhy/it/u=18906400,2298396049&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1" y="1583905"/>
            <a:ext cx="406146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221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heel(1)">
                                      <p:cBhvr>
                                        <p:cTn id="13" dur="2000"/>
                                        <p:tgtEl>
                                          <p:spTgt spid="103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F86DE61-9F3D-4804-8560-684695128D81}"/>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C88BE6E5-DFEC-470A-8F47-9522F60E71FD}"/>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B1DB5FB1-6872-4091-8723-66641524CDF2}"/>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分工评价</a:t>
              </a:r>
            </a:p>
          </p:txBody>
        </p:sp>
      </p:grpSp>
      <p:sp>
        <p:nvSpPr>
          <p:cNvPr id="5" name="文本框 4">
            <a:extLst>
              <a:ext uri="{FF2B5EF4-FFF2-40B4-BE49-F238E27FC236}">
                <a16:creationId xmlns:a16="http://schemas.microsoft.com/office/drawing/2014/main" id="{3495085E-430D-48D6-9815-25DA97E2DF5A}"/>
              </a:ext>
            </a:extLst>
          </p:cNvPr>
          <p:cNvSpPr txBox="1"/>
          <p:nvPr/>
        </p:nvSpPr>
        <p:spPr>
          <a:xfrm>
            <a:off x="730102" y="1183758"/>
            <a:ext cx="7641265" cy="1962076"/>
          </a:xfrm>
          <a:prstGeom prst="rect">
            <a:avLst/>
          </a:prstGeom>
          <a:noFill/>
        </p:spPr>
        <p:txBody>
          <a:bodyPr wrap="square" rtlCol="0">
            <a:spAutoFit/>
          </a:bodyPr>
          <a:lstStyle/>
          <a:p>
            <a:r>
              <a:rPr lang="zh-CN" altLang="en-US" b="1" dirty="0">
                <a:solidFill>
                  <a:schemeClr val="bg1"/>
                </a:solidFill>
              </a:rPr>
              <a:t>陈传岭</a:t>
            </a:r>
            <a:r>
              <a:rPr lang="zh-CN" altLang="en-US" b="1" dirty="0">
                <a:solidFill>
                  <a:schemeClr val="bg1"/>
                </a:solidFill>
                <a:sym typeface="Wingdings" panose="05000000000000000000" pitchFamily="2" charset="2"/>
              </a:rPr>
              <a:t>：（</a:t>
            </a:r>
            <a:r>
              <a:rPr lang="en-US" altLang="zh-CN" b="1" dirty="0">
                <a:solidFill>
                  <a:schemeClr val="bg1"/>
                </a:solidFill>
                <a:sym typeface="Wingdings" panose="05000000000000000000" pitchFamily="2" charset="2"/>
              </a:rPr>
              <a:t>81</a:t>
            </a:r>
            <a:r>
              <a:rPr lang="zh-CN" altLang="en-US" b="1" dirty="0">
                <a:solidFill>
                  <a:schemeClr val="bg1"/>
                </a:solidFill>
                <a:sym typeface="Wingdings" panose="05000000000000000000" pitchFamily="2" charset="2"/>
              </a:rPr>
              <a:t>）</a:t>
            </a:r>
            <a:endParaRPr lang="en-US" altLang="zh-CN" dirty="0">
              <a:solidFill>
                <a:schemeClr val="bg1"/>
              </a:solidFill>
            </a:endParaRPr>
          </a:p>
          <a:p>
            <a:r>
              <a:rPr lang="zh-CN" altLang="en-US" dirty="0">
                <a:solidFill>
                  <a:schemeClr val="bg1"/>
                </a:solidFill>
              </a:rPr>
              <a:t>人员分工，</a:t>
            </a:r>
            <a:r>
              <a:rPr lang="en-US" altLang="zh-CN" dirty="0">
                <a:solidFill>
                  <a:schemeClr val="bg1"/>
                </a:solidFill>
              </a:rPr>
              <a:t>Word</a:t>
            </a:r>
            <a:r>
              <a:rPr lang="zh-CN" altLang="en-US" dirty="0">
                <a:solidFill>
                  <a:schemeClr val="bg1"/>
                </a:solidFill>
              </a:rPr>
              <a:t>补充、</a:t>
            </a:r>
            <a:r>
              <a:rPr lang="en-US" altLang="zh-CN" dirty="0">
                <a:solidFill>
                  <a:schemeClr val="bg1"/>
                </a:solidFill>
              </a:rPr>
              <a:t>PPT</a:t>
            </a:r>
            <a:r>
              <a:rPr lang="zh-CN" altLang="en-US" dirty="0">
                <a:solidFill>
                  <a:schemeClr val="bg1"/>
                </a:solidFill>
              </a:rPr>
              <a:t>补充、项目计划修改、甘特图修改</a:t>
            </a:r>
            <a:endParaRPr lang="en-US" altLang="zh-CN" dirty="0">
              <a:solidFill>
                <a:schemeClr val="bg1"/>
              </a:solidFill>
            </a:endParaRPr>
          </a:p>
          <a:p>
            <a:r>
              <a:rPr lang="zh-CN" altLang="zh-CN" b="1" dirty="0">
                <a:solidFill>
                  <a:schemeClr val="bg1"/>
                </a:solidFill>
              </a:rPr>
              <a:t>周泽鑫</a:t>
            </a:r>
            <a:r>
              <a:rPr lang="zh-CN" altLang="en-US" b="1" dirty="0">
                <a:solidFill>
                  <a:schemeClr val="bg1"/>
                </a:solidFill>
              </a:rPr>
              <a:t>：（</a:t>
            </a:r>
            <a:r>
              <a:rPr lang="en-US" altLang="zh-CN" b="1" dirty="0">
                <a:solidFill>
                  <a:schemeClr val="bg1"/>
                </a:solidFill>
              </a:rPr>
              <a:t>82</a:t>
            </a:r>
            <a:r>
              <a:rPr lang="zh-CN" altLang="en-US" b="1" dirty="0">
                <a:solidFill>
                  <a:schemeClr val="bg1"/>
                </a:solidFill>
              </a:rPr>
              <a:t>）</a:t>
            </a:r>
            <a:endParaRPr lang="zh-CN" altLang="zh-CN" dirty="0">
              <a:solidFill>
                <a:schemeClr val="bg1"/>
              </a:solidFill>
            </a:endParaRPr>
          </a:p>
          <a:p>
            <a:r>
              <a:rPr lang="zh-CN" altLang="zh-CN" dirty="0">
                <a:solidFill>
                  <a:schemeClr val="bg1"/>
                </a:solidFill>
              </a:rPr>
              <a:t>层次方框图，状态转换图</a:t>
            </a:r>
          </a:p>
          <a:p>
            <a:r>
              <a:rPr lang="zh-CN" altLang="zh-CN" dirty="0">
                <a:solidFill>
                  <a:schemeClr val="bg1"/>
                </a:solidFill>
              </a:rPr>
              <a:t>界面模型（主页，书页），导出页面结构图</a:t>
            </a:r>
          </a:p>
          <a:p>
            <a:r>
              <a:rPr lang="zh-CN" altLang="zh-CN" b="1" dirty="0">
                <a:solidFill>
                  <a:schemeClr val="bg1"/>
                </a:solidFill>
              </a:rPr>
              <a:t>陈杰：</a:t>
            </a:r>
            <a:r>
              <a:rPr lang="zh-CN" altLang="en-US" b="1" dirty="0">
                <a:solidFill>
                  <a:schemeClr val="bg1"/>
                </a:solidFill>
              </a:rPr>
              <a:t>（</a:t>
            </a:r>
            <a:r>
              <a:rPr lang="en-US" altLang="zh-CN" b="1" dirty="0">
                <a:solidFill>
                  <a:schemeClr val="bg1"/>
                </a:solidFill>
              </a:rPr>
              <a:t>83</a:t>
            </a:r>
            <a:r>
              <a:rPr lang="zh-CN" altLang="en-US" b="1" dirty="0">
                <a:solidFill>
                  <a:schemeClr val="bg1"/>
                </a:solidFill>
              </a:rPr>
              <a:t>）</a:t>
            </a:r>
            <a:endParaRPr lang="zh-CN" altLang="zh-CN" dirty="0">
              <a:solidFill>
                <a:schemeClr val="bg1"/>
              </a:solidFill>
            </a:endParaRPr>
          </a:p>
          <a:p>
            <a:r>
              <a:rPr lang="zh-CN" altLang="zh-CN" dirty="0">
                <a:solidFill>
                  <a:schemeClr val="bg1"/>
                </a:solidFill>
              </a:rPr>
              <a:t>需求分析主要负责人</a:t>
            </a:r>
          </a:p>
          <a:p>
            <a:r>
              <a:rPr lang="en-US" altLang="zh-CN" dirty="0">
                <a:solidFill>
                  <a:schemeClr val="bg1"/>
                </a:solidFill>
              </a:rPr>
              <a:t>SRS</a:t>
            </a:r>
            <a:r>
              <a:rPr lang="zh-CN" altLang="zh-CN" dirty="0">
                <a:solidFill>
                  <a:schemeClr val="bg1"/>
                </a:solidFill>
              </a:rPr>
              <a:t>报告和</a:t>
            </a:r>
            <a:r>
              <a:rPr lang="en-US" altLang="zh-CN" dirty="0">
                <a:solidFill>
                  <a:schemeClr val="bg1"/>
                </a:solidFill>
              </a:rPr>
              <a:t>ppt</a:t>
            </a:r>
            <a:r>
              <a:rPr lang="zh-CN" altLang="zh-CN" dirty="0">
                <a:solidFill>
                  <a:schemeClr val="bg1"/>
                </a:solidFill>
              </a:rPr>
              <a:t>，数据字典，</a:t>
            </a:r>
            <a:r>
              <a:rPr lang="en-US" altLang="zh-CN" dirty="0">
                <a:solidFill>
                  <a:schemeClr val="bg1"/>
                </a:solidFill>
              </a:rPr>
              <a:t>ER</a:t>
            </a:r>
            <a:r>
              <a:rPr lang="zh-CN" altLang="zh-CN" dirty="0">
                <a:solidFill>
                  <a:schemeClr val="bg1"/>
                </a:solidFill>
              </a:rPr>
              <a:t>图修改</a:t>
            </a:r>
          </a:p>
          <a:p>
            <a:r>
              <a:rPr lang="zh-CN" altLang="zh-CN" dirty="0">
                <a:solidFill>
                  <a:schemeClr val="bg1"/>
                </a:solidFill>
              </a:rPr>
              <a:t>用户调查</a:t>
            </a:r>
            <a:endParaRPr lang="zh-CN" altLang="en-US" dirty="0">
              <a:solidFill>
                <a:schemeClr val="bg1"/>
              </a:solidFill>
            </a:endParaRPr>
          </a:p>
        </p:txBody>
      </p:sp>
    </p:spTree>
    <p:extLst>
      <p:ext uri="{BB962C8B-B14F-4D97-AF65-F5344CB8AC3E}">
        <p14:creationId xmlns:p14="http://schemas.microsoft.com/office/powerpoint/2010/main" val="31031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2F9B3A2-5D73-4F91-AFCD-240E0EF4E6B0}"/>
              </a:ext>
            </a:extLst>
          </p:cNvPr>
          <p:cNvGrpSpPr/>
          <p:nvPr/>
        </p:nvGrpSpPr>
        <p:grpSpPr>
          <a:xfrm>
            <a:off x="310460" y="277672"/>
            <a:ext cx="1421236" cy="414303"/>
            <a:chOff x="310460" y="277672"/>
            <a:chExt cx="1421236" cy="414303"/>
          </a:xfrm>
        </p:grpSpPr>
        <p:pic>
          <p:nvPicPr>
            <p:cNvPr id="3" name="图片 2">
              <a:extLst>
                <a:ext uri="{FF2B5EF4-FFF2-40B4-BE49-F238E27FC236}">
                  <a16:creationId xmlns:a16="http://schemas.microsoft.com/office/drawing/2014/main" id="{A1D75187-D4DC-41FB-A18C-89269095B772}"/>
                </a:ext>
              </a:extLst>
            </p:cNvPr>
            <p:cNvPicPr>
              <a:picLocks noChangeAspect="1"/>
            </p:cNvPicPr>
            <p:nvPr/>
          </p:nvPicPr>
          <p:blipFill>
            <a:blip r:embed="rId2"/>
            <a:stretch>
              <a:fillRect/>
            </a:stretch>
          </p:blipFill>
          <p:spPr>
            <a:xfrm>
              <a:off x="310460" y="277672"/>
              <a:ext cx="332755" cy="414303"/>
            </a:xfrm>
            <a:prstGeom prst="rect">
              <a:avLst/>
            </a:prstGeom>
          </p:spPr>
        </p:pic>
        <p:sp>
          <p:nvSpPr>
            <p:cNvPr id="4" name="文本框 3">
              <a:extLst>
                <a:ext uri="{FF2B5EF4-FFF2-40B4-BE49-F238E27FC236}">
                  <a16:creationId xmlns:a16="http://schemas.microsoft.com/office/drawing/2014/main" id="{D506DD7C-CD1F-4545-A812-134454D43E35}"/>
                </a:ext>
              </a:extLst>
            </p:cNvPr>
            <p:cNvSpPr txBox="1"/>
            <p:nvPr/>
          </p:nvSpPr>
          <p:spPr>
            <a:xfrm>
              <a:off x="476837" y="300157"/>
              <a:ext cx="12548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配置管理</a:t>
              </a:r>
            </a:p>
          </p:txBody>
        </p:sp>
      </p:grpSp>
      <p:pic>
        <p:nvPicPr>
          <p:cNvPr id="5" name="图片 4">
            <a:extLst>
              <a:ext uri="{FF2B5EF4-FFF2-40B4-BE49-F238E27FC236}">
                <a16:creationId xmlns:a16="http://schemas.microsoft.com/office/drawing/2014/main" id="{2905E2DD-51E5-4DF7-9DD4-67C7FF9CB16F}"/>
              </a:ext>
            </a:extLst>
          </p:cNvPr>
          <p:cNvPicPr>
            <a:picLocks noChangeAspect="1"/>
          </p:cNvPicPr>
          <p:nvPr/>
        </p:nvPicPr>
        <p:blipFill>
          <a:blip r:embed="rId3"/>
          <a:stretch>
            <a:fillRect/>
          </a:stretch>
        </p:blipFill>
        <p:spPr>
          <a:xfrm>
            <a:off x="219740" y="934645"/>
            <a:ext cx="5321151" cy="3400780"/>
          </a:xfrm>
          <a:prstGeom prst="rect">
            <a:avLst/>
          </a:prstGeom>
        </p:spPr>
      </p:pic>
      <p:pic>
        <p:nvPicPr>
          <p:cNvPr id="6" name="图片 5">
            <a:extLst>
              <a:ext uri="{FF2B5EF4-FFF2-40B4-BE49-F238E27FC236}">
                <a16:creationId xmlns:a16="http://schemas.microsoft.com/office/drawing/2014/main" id="{A60B407F-B219-4EB6-9B09-01FC1918E23C}"/>
              </a:ext>
            </a:extLst>
          </p:cNvPr>
          <p:cNvPicPr>
            <a:picLocks noChangeAspect="1"/>
          </p:cNvPicPr>
          <p:nvPr/>
        </p:nvPicPr>
        <p:blipFill>
          <a:blip r:embed="rId4"/>
          <a:stretch>
            <a:fillRect/>
          </a:stretch>
        </p:blipFill>
        <p:spPr>
          <a:xfrm>
            <a:off x="3990671" y="1282995"/>
            <a:ext cx="4466754" cy="2063491"/>
          </a:xfrm>
          <a:prstGeom prst="rect">
            <a:avLst/>
          </a:prstGeom>
        </p:spPr>
      </p:pic>
    </p:spTree>
    <p:extLst>
      <p:ext uri="{BB962C8B-B14F-4D97-AF65-F5344CB8AC3E}">
        <p14:creationId xmlns:p14="http://schemas.microsoft.com/office/powerpoint/2010/main" val="289255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28053" y="1655785"/>
            <a:ext cx="3957735" cy="1073755"/>
          </a:xfrm>
          <a:prstGeom prst="rect">
            <a:avLst/>
          </a:prstGeom>
        </p:spPr>
        <p:txBody>
          <a:bodyPr wrap="square">
            <a:spAutoFit/>
          </a:bodyPr>
          <a:lstStyle/>
          <a:p>
            <a:pPr algn="ctr">
              <a:lnSpc>
                <a:spcPct val="150000"/>
              </a:lnSpc>
            </a:pPr>
            <a:r>
              <a:rPr lang="en-US" altLang="zh-CN" sz="4800" b="1" dirty="0">
                <a:solidFill>
                  <a:schemeClr val="bg1"/>
                </a:solidFill>
                <a:latin typeface="微软雅黑 Light" panose="020B0502040204020203" pitchFamily="34" charset="-122"/>
                <a:ea typeface="微软雅黑 Light" panose="020B0502040204020203" pitchFamily="34" charset="-122"/>
              </a:rPr>
              <a:t>THANKS!</a:t>
            </a:r>
            <a:endParaRPr lang="zh-CN" altLang="en-US" sz="4800" b="1" dirty="0">
              <a:solidFill>
                <a:schemeClr val="bg1"/>
              </a:soli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310460" y="277672"/>
            <a:ext cx="964158" cy="414303"/>
            <a:chOff x="310460" y="277672"/>
            <a:chExt cx="964158"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7" name="文本框 6"/>
            <p:cNvSpPr txBox="1"/>
            <p:nvPr/>
          </p:nvSpPr>
          <p:spPr>
            <a:xfrm>
              <a:off x="476837" y="300157"/>
              <a:ext cx="797781"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致谢</a:t>
              </a:r>
            </a:p>
          </p:txBody>
        </p:sp>
      </p:grpSp>
    </p:spTree>
    <p:extLst>
      <p:ext uri="{BB962C8B-B14F-4D97-AF65-F5344CB8AC3E}">
        <p14:creationId xmlns:p14="http://schemas.microsoft.com/office/powerpoint/2010/main" val="231860192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419709" y="1270654"/>
            <a:ext cx="1213553" cy="2354901"/>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5" name="椭圆 34"/>
            <p:cNvSpPr/>
            <p:nvPr/>
          </p:nvSpPr>
          <p:spPr bwMode="auto">
            <a:xfrm>
              <a:off x="1552084" y="1411263"/>
              <a:ext cx="948800"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6" name="Text Box 39"/>
            <p:cNvSpPr txBox="1">
              <a:spLocks noChangeArrowheads="1"/>
            </p:cNvSpPr>
            <p:nvPr/>
          </p:nvSpPr>
          <p:spPr bwMode="auto">
            <a:xfrm>
              <a:off x="1505018"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1</a:t>
              </a:r>
            </a:p>
          </p:txBody>
        </p:sp>
        <p:sp>
          <p:nvSpPr>
            <p:cNvPr id="37"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范围风险</a:t>
              </a:r>
            </a:p>
          </p:txBody>
        </p:sp>
        <p:sp>
          <p:nvSpPr>
            <p:cNvPr id="38" name="Text Box 39"/>
            <p:cNvSpPr txBox="1">
              <a:spLocks noChangeArrowheads="1"/>
            </p:cNvSpPr>
            <p:nvPr/>
          </p:nvSpPr>
          <p:spPr bwMode="auto">
            <a:xfrm>
              <a:off x="1499515" y="2712116"/>
              <a:ext cx="108619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本网站可能不能适应所有用户的需求</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40" name="组合 39"/>
          <p:cNvGrpSpPr/>
          <p:nvPr/>
        </p:nvGrpSpPr>
        <p:grpSpPr>
          <a:xfrm>
            <a:off x="3156432" y="1270654"/>
            <a:ext cx="1213553" cy="2354901"/>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42" name="椭圆 41"/>
            <p:cNvSpPr/>
            <p:nvPr/>
          </p:nvSpPr>
          <p:spPr bwMode="auto">
            <a:xfrm>
              <a:off x="3288808" y="1411263"/>
              <a:ext cx="948801"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43" name="Text Box 39"/>
            <p:cNvSpPr txBox="1">
              <a:spLocks noChangeArrowheads="1"/>
            </p:cNvSpPr>
            <p:nvPr/>
          </p:nvSpPr>
          <p:spPr bwMode="auto">
            <a:xfrm>
              <a:off x="3241741"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2</a:t>
              </a:r>
            </a:p>
          </p:txBody>
        </p:sp>
        <p:sp>
          <p:nvSpPr>
            <p:cNvPr id="44"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进度风险</a:t>
              </a:r>
            </a:p>
          </p:txBody>
        </p:sp>
        <p:sp>
          <p:nvSpPr>
            <p:cNvPr id="66" name="Text Box 39"/>
            <p:cNvSpPr txBox="1">
              <a:spLocks noChangeArrowheads="1"/>
            </p:cNvSpPr>
            <p:nvPr/>
          </p:nvSpPr>
          <p:spPr bwMode="auto">
            <a:xfrm>
              <a:off x="3220112"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不能按时完成工期目标</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67" name="组合 66"/>
          <p:cNvGrpSpPr/>
          <p:nvPr/>
        </p:nvGrpSpPr>
        <p:grpSpPr>
          <a:xfrm>
            <a:off x="4896956" y="1270654"/>
            <a:ext cx="1213553" cy="2354901"/>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69" name="椭圆 68"/>
            <p:cNvSpPr/>
            <p:nvPr/>
          </p:nvSpPr>
          <p:spPr bwMode="auto">
            <a:xfrm>
              <a:off x="5029333" y="1411263"/>
              <a:ext cx="948801"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0" name="Text Box 39"/>
            <p:cNvSpPr txBox="1">
              <a:spLocks noChangeArrowheads="1"/>
            </p:cNvSpPr>
            <p:nvPr/>
          </p:nvSpPr>
          <p:spPr bwMode="auto">
            <a:xfrm>
              <a:off x="4982265"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3</a:t>
              </a:r>
            </a:p>
          </p:txBody>
        </p:sp>
        <p:sp>
          <p:nvSpPr>
            <p:cNvPr id="71"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技术风险</a:t>
              </a:r>
            </a:p>
          </p:txBody>
        </p:sp>
        <p:sp>
          <p:nvSpPr>
            <p:cNvPr id="72" name="Text Box 39"/>
            <p:cNvSpPr txBox="1">
              <a:spLocks noChangeArrowheads="1"/>
            </p:cNvSpPr>
            <p:nvPr/>
          </p:nvSpPr>
          <p:spPr bwMode="auto">
            <a:xfrm>
              <a:off x="4965616" y="2712116"/>
              <a:ext cx="10861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与项目研制相关的技术因素的变化而带来的风险</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73" name="组合 72"/>
          <p:cNvGrpSpPr/>
          <p:nvPr/>
        </p:nvGrpSpPr>
        <p:grpSpPr>
          <a:xfrm>
            <a:off x="6590610" y="1270654"/>
            <a:ext cx="1213553" cy="2354901"/>
            <a:chOff x="6590610" y="1270654"/>
            <a:chExt cx="1213553" cy="2354901"/>
          </a:xfrm>
        </p:grpSpPr>
        <p:sp>
          <p:nvSpPr>
            <p:cNvPr id="74" name="圆角矩形 73"/>
            <p:cNvSpPr/>
            <p:nvPr/>
          </p:nvSpPr>
          <p:spPr bwMode="auto">
            <a:xfrm rot="5400000">
              <a:off x="6019936" y="1841328"/>
              <a:ext cx="2354901" cy="1213553"/>
            </a:xfrm>
            <a:prstGeom prst="roundRect">
              <a:avLst>
                <a:gd name="adj" fmla="val 50000"/>
              </a:avLst>
            </a:prstGeom>
            <a:noFill/>
            <a:ln w="34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75" name="椭圆 74"/>
            <p:cNvSpPr/>
            <p:nvPr/>
          </p:nvSpPr>
          <p:spPr bwMode="auto">
            <a:xfrm>
              <a:off x="6722985" y="1411263"/>
              <a:ext cx="948800" cy="9500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Text Box 39"/>
            <p:cNvSpPr txBox="1">
              <a:spLocks noChangeArrowheads="1"/>
            </p:cNvSpPr>
            <p:nvPr/>
          </p:nvSpPr>
          <p:spPr bwMode="auto">
            <a:xfrm>
              <a:off x="6675919" y="1355957"/>
              <a:ext cx="1042932" cy="654923"/>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itchFamily="34" charset="0"/>
                </a:rPr>
                <a:t>4</a:t>
              </a:r>
            </a:p>
          </p:txBody>
        </p:sp>
        <p:sp>
          <p:nvSpPr>
            <p:cNvPr id="77"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商业风险</a:t>
              </a:r>
            </a:p>
          </p:txBody>
        </p:sp>
        <p:sp>
          <p:nvSpPr>
            <p:cNvPr id="78" name="Text Box 39"/>
            <p:cNvSpPr txBox="1">
              <a:spLocks noChangeArrowheads="1"/>
            </p:cNvSpPr>
            <p:nvPr/>
          </p:nvSpPr>
          <p:spPr bwMode="auto">
            <a:xfrm>
              <a:off x="6654290" y="2712116"/>
              <a:ext cx="108619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Light" panose="020B0502040204020203" pitchFamily="34" charset="-122"/>
                  <a:ea typeface="微软雅黑 Light" panose="020B0502040204020203" pitchFamily="34" charset="-122"/>
                </a:rPr>
                <a:t>用户量小</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 name="组合 1"/>
          <p:cNvGrpSpPr/>
          <p:nvPr/>
        </p:nvGrpSpPr>
        <p:grpSpPr>
          <a:xfrm>
            <a:off x="310460" y="277672"/>
            <a:ext cx="2116136" cy="414303"/>
            <a:chOff x="310460" y="277672"/>
            <a:chExt cx="2116136" cy="414303"/>
          </a:xfrm>
        </p:grpSpPr>
        <p:pic>
          <p:nvPicPr>
            <p:cNvPr id="25" name="图片 24"/>
            <p:cNvPicPr>
              <a:picLocks noChangeAspect="1"/>
            </p:cNvPicPr>
            <p:nvPr/>
          </p:nvPicPr>
          <p:blipFill>
            <a:blip r:embed="rId3"/>
            <a:stretch>
              <a:fillRect/>
            </a:stretch>
          </p:blipFill>
          <p:spPr>
            <a:xfrm>
              <a:off x="310460" y="277672"/>
              <a:ext cx="332755" cy="414303"/>
            </a:xfrm>
            <a:prstGeom prst="rect">
              <a:avLst/>
            </a:prstGeom>
          </p:spPr>
        </p:pic>
        <p:sp>
          <p:nvSpPr>
            <p:cNvPr id="29" name="文本框 28"/>
            <p:cNvSpPr txBox="1"/>
            <p:nvPr/>
          </p:nvSpPr>
          <p:spPr>
            <a:xfrm>
              <a:off x="476837" y="300157"/>
              <a:ext cx="1949759"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项目风险</a:t>
              </a:r>
            </a:p>
          </p:txBody>
        </p:sp>
      </p:grpSp>
    </p:spTree>
    <p:extLst>
      <p:ext uri="{BB962C8B-B14F-4D97-AF65-F5344CB8AC3E}">
        <p14:creationId xmlns:p14="http://schemas.microsoft.com/office/powerpoint/2010/main" val="24777728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66667"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par>
                                <p:cTn id="14" presetID="2" presetClass="entr" presetSubtype="4" decel="66667" fill="hold" nodeType="withEffect">
                                  <p:stCondLst>
                                    <p:cond delay="10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par>
                                <p:cTn id="18" presetID="2" presetClass="entr" presetSubtype="4" decel="66667" fill="hold" nodeType="withEffect">
                                  <p:stCondLst>
                                    <p:cond delay="20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4" decel="66667" fill="hold" nodeType="withEffect">
                                  <p:stCondLst>
                                    <p:cond delay="30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3636700" cy="957781"/>
            <a:chOff x="310460" y="277672"/>
            <a:chExt cx="1380775" cy="945815"/>
          </a:xfrm>
        </p:grpSpPr>
        <p:pic>
          <p:nvPicPr>
            <p:cNvPr id="41" name="图片 40"/>
            <p:cNvPicPr>
              <a:picLocks noChangeAspect="1"/>
            </p:cNvPicPr>
            <p:nvPr/>
          </p:nvPicPr>
          <p:blipFill>
            <a:blip r:embed="rId3"/>
            <a:stretch>
              <a:fillRect/>
            </a:stretch>
          </p:blipFill>
          <p:spPr>
            <a:xfrm>
              <a:off x="310460" y="277672"/>
              <a:ext cx="332755" cy="414303"/>
            </a:xfrm>
            <a:prstGeom prst="rect">
              <a:avLst/>
            </a:prstGeom>
          </p:spPr>
        </p:pic>
        <p:sp>
          <p:nvSpPr>
            <p:cNvPr id="42" name="文本框 41"/>
            <p:cNvSpPr txBox="1"/>
            <p:nvPr/>
          </p:nvSpPr>
          <p:spPr>
            <a:xfrm>
              <a:off x="476837" y="300157"/>
              <a:ext cx="1214398" cy="923330"/>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预期读者和阅读建议</a:t>
              </a:r>
            </a:p>
          </p:txBody>
        </p:sp>
      </p:grpSp>
      <p:graphicFrame>
        <p:nvGraphicFramePr>
          <p:cNvPr id="4" name="表格 3"/>
          <p:cNvGraphicFramePr>
            <a:graphicFrameLocks noGrp="1"/>
          </p:cNvGraphicFramePr>
          <p:nvPr>
            <p:extLst>
              <p:ext uri="{D42A27DB-BD31-4B8C-83A1-F6EECF244321}">
                <p14:modId xmlns:p14="http://schemas.microsoft.com/office/powerpoint/2010/main" val="4284506120"/>
              </p:ext>
            </p:extLst>
          </p:nvPr>
        </p:nvGraphicFramePr>
        <p:xfrm>
          <a:off x="1285934" y="1715770"/>
          <a:ext cx="6096000" cy="2885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0">
                <a:tc>
                  <a:txBody>
                    <a:bodyPr/>
                    <a:lstStyle/>
                    <a:p>
                      <a:r>
                        <a:rPr lang="zh-CN" altLang="en-US" dirty="0"/>
                        <a:t>读者</a:t>
                      </a:r>
                    </a:p>
                  </a:txBody>
                  <a:tcPr/>
                </a:tc>
                <a:tc>
                  <a:txBody>
                    <a:bodyPr/>
                    <a:lstStyle/>
                    <a:p>
                      <a:r>
                        <a:rPr lang="zh-CN" altLang="en-US" dirty="0"/>
                        <a:t>建议</a:t>
                      </a:r>
                    </a:p>
                  </a:txBody>
                  <a:tcPr/>
                </a:tc>
                <a:tc>
                  <a:txBody>
                    <a:bodyPr/>
                    <a:lstStyle/>
                    <a:p>
                      <a:r>
                        <a:rPr lang="zh-CN" altLang="en-US" dirty="0"/>
                        <a:t>措施</a:t>
                      </a:r>
                    </a:p>
                  </a:txBody>
                  <a:tcPr/>
                </a:tc>
                <a:extLst>
                  <a:ext uri="{0D108BD9-81ED-4DB2-BD59-A6C34878D82A}">
                    <a16:rowId xmlns:a16="http://schemas.microsoft.com/office/drawing/2014/main" val="10000"/>
                  </a:ext>
                </a:extLst>
              </a:tr>
              <a:tr h="370840">
                <a:tc>
                  <a:txBody>
                    <a:bodyPr/>
                    <a:lstStyle/>
                    <a:p>
                      <a:r>
                        <a:rPr lang="zh-CN" altLang="en-US" dirty="0"/>
                        <a:t>钱同学</a:t>
                      </a:r>
                    </a:p>
                  </a:txBody>
                  <a:tcPr/>
                </a:tc>
                <a:tc>
                  <a:txBody>
                    <a:bodyPr/>
                    <a:lstStyle/>
                    <a:p>
                      <a:r>
                        <a:rPr lang="zh-CN" altLang="zh-CN" sz="1350" kern="1200" dirty="0">
                          <a:solidFill>
                            <a:schemeClr val="dk1"/>
                          </a:solidFill>
                          <a:effectLst/>
                          <a:latin typeface="+mn-lt"/>
                          <a:ea typeface="+mn-ea"/>
                          <a:cs typeface="+mn-cs"/>
                        </a:rPr>
                        <a:t>无聊时不知道点什么时应该有推荐</a:t>
                      </a:r>
                      <a:endParaRPr lang="zh-CN" altLang="en-US" dirty="0"/>
                    </a:p>
                  </a:txBody>
                  <a:tcPr/>
                </a:tc>
                <a:tc>
                  <a:txBody>
                    <a:bodyPr/>
                    <a:lstStyle/>
                    <a:p>
                      <a:r>
                        <a:rPr lang="zh-CN" altLang="zh-CN" sz="1350" kern="1200" dirty="0">
                          <a:solidFill>
                            <a:schemeClr val="dk1"/>
                          </a:solidFill>
                          <a:effectLst/>
                          <a:latin typeface="+mn-lt"/>
                          <a:ea typeface="+mn-ea"/>
                          <a:cs typeface="+mn-cs"/>
                        </a:rPr>
                        <a:t>将图书分类，且设置查找图书的功能</a:t>
                      </a:r>
                      <a:endParaRPr lang="zh-CN" altLang="en-US" dirty="0"/>
                    </a:p>
                  </a:txBody>
                  <a:tcPr/>
                </a:tc>
                <a:extLst>
                  <a:ext uri="{0D108BD9-81ED-4DB2-BD59-A6C34878D82A}">
                    <a16:rowId xmlns:a16="http://schemas.microsoft.com/office/drawing/2014/main" val="10001"/>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网站的界面要整洁</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对于恶意评论的人要采取措施</a:t>
                      </a:r>
                      <a:endParaRPr lang="zh-CN" altLang="en-US" dirty="0"/>
                    </a:p>
                  </a:txBody>
                  <a:tcPr/>
                </a:tc>
                <a:tc>
                  <a:txBody>
                    <a:bodyPr/>
                    <a:lstStyle/>
                    <a:p>
                      <a:r>
                        <a:rPr lang="zh-CN" altLang="zh-CN" sz="1350" kern="1200" dirty="0">
                          <a:solidFill>
                            <a:schemeClr val="dk1"/>
                          </a:solidFill>
                          <a:effectLst/>
                          <a:latin typeface="+mn-lt"/>
                          <a:ea typeface="+mn-ea"/>
                          <a:cs typeface="+mn-cs"/>
                        </a:rPr>
                        <a:t>网站要有举报功能</a:t>
                      </a:r>
                      <a:endParaRPr lang="zh-CN" altLang="en-US" dirty="0"/>
                    </a:p>
                  </a:txBody>
                  <a:tcPr/>
                </a:tc>
                <a:extLst>
                  <a:ext uri="{0D108BD9-81ED-4DB2-BD59-A6C34878D82A}">
                    <a16:rowId xmlns:a16="http://schemas.microsoft.com/office/drawing/2014/main" val="10003"/>
                  </a:ext>
                </a:extLst>
              </a:tr>
              <a:tr h="370840">
                <a:tc>
                  <a:txBody>
                    <a:bodyPr/>
                    <a:lstStyle/>
                    <a:p>
                      <a:r>
                        <a:rPr lang="zh-CN" altLang="en-US" dirty="0"/>
                        <a:t>史同学</a:t>
                      </a:r>
                    </a:p>
                  </a:txBody>
                  <a:tcPr/>
                </a:tc>
                <a:tc>
                  <a:txBody>
                    <a:bodyPr/>
                    <a:lstStyle/>
                    <a:p>
                      <a:r>
                        <a:rPr lang="zh-CN" altLang="zh-CN" sz="1350" kern="1200" dirty="0">
                          <a:solidFill>
                            <a:schemeClr val="dk1"/>
                          </a:solidFill>
                          <a:effectLst/>
                          <a:latin typeface="+mn-lt"/>
                          <a:ea typeface="+mn-ea"/>
                          <a:cs typeface="+mn-cs"/>
                        </a:rPr>
                        <a:t>要有对书本的简介</a:t>
                      </a:r>
                      <a:endParaRPr lang="zh-CN" altLang="en-US" dirty="0"/>
                    </a:p>
                  </a:txBody>
                  <a:tcPr/>
                </a:tc>
                <a:tc>
                  <a:txBody>
                    <a:bodyPr/>
                    <a:lstStyle/>
                    <a:p>
                      <a:r>
                        <a:rPr lang="zh-CN" altLang="zh-CN" sz="1350" kern="1200" dirty="0">
                          <a:solidFill>
                            <a:schemeClr val="dk1"/>
                          </a:solidFill>
                          <a:effectLst/>
                          <a:latin typeface="+mn-lt"/>
                          <a:ea typeface="+mn-ea"/>
                          <a:cs typeface="+mn-cs"/>
                        </a:rPr>
                        <a:t>去网站上搜索一些关于这些书籍的介绍（要精简）</a:t>
                      </a:r>
                      <a:endParaRPr lang="zh-CN" altLang="en-US" dirty="0"/>
                    </a:p>
                  </a:txBody>
                  <a:tcPr/>
                </a:tc>
                <a:extLst>
                  <a:ext uri="{0D108BD9-81ED-4DB2-BD59-A6C34878D82A}">
                    <a16:rowId xmlns:a16="http://schemas.microsoft.com/office/drawing/2014/main" val="10004"/>
                  </a:ext>
                </a:extLst>
              </a:tr>
              <a:tr h="370840">
                <a:tc>
                  <a:txBody>
                    <a:bodyPr/>
                    <a:lstStyle/>
                    <a:p>
                      <a:r>
                        <a:rPr lang="zh-CN" altLang="en-US" dirty="0"/>
                        <a:t>李同学</a:t>
                      </a:r>
                    </a:p>
                  </a:txBody>
                  <a:tcPr/>
                </a:tc>
                <a:tc>
                  <a:txBody>
                    <a:bodyPr/>
                    <a:lstStyle/>
                    <a:p>
                      <a:r>
                        <a:rPr lang="zh-CN" altLang="zh-CN" sz="1350" kern="1200" dirty="0">
                          <a:solidFill>
                            <a:schemeClr val="dk1"/>
                          </a:solidFill>
                          <a:effectLst/>
                          <a:latin typeface="+mn-lt"/>
                          <a:ea typeface="+mn-ea"/>
                          <a:cs typeface="+mn-cs"/>
                        </a:rPr>
                        <a:t>评论的应该有价值</a:t>
                      </a:r>
                      <a:endParaRPr lang="zh-CN" altLang="en-US" dirty="0"/>
                    </a:p>
                  </a:txBody>
                  <a:tcPr/>
                </a:tc>
                <a:tc>
                  <a:txBody>
                    <a:bodyPr/>
                    <a:lstStyle/>
                    <a:p>
                      <a:r>
                        <a:rPr lang="zh-CN" altLang="zh-CN" sz="1350" kern="1200" dirty="0">
                          <a:solidFill>
                            <a:schemeClr val="dk1"/>
                          </a:solidFill>
                          <a:effectLst/>
                          <a:latin typeface="+mn-lt"/>
                          <a:ea typeface="+mn-ea"/>
                          <a:cs typeface="+mn-cs"/>
                        </a:rPr>
                        <a:t>设置点赞功能，点赞数高的放在前面优先看</a:t>
                      </a:r>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479081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779542" y="1026499"/>
            <a:ext cx="4002346" cy="3310499"/>
            <a:chOff x="555625" y="293801"/>
            <a:chExt cx="7936025" cy="6564199"/>
          </a:xfrm>
          <a:noFill/>
        </p:grpSpPr>
        <p:sp>
          <p:nvSpPr>
            <p:cNvPr id="61" name="Freeform 36"/>
            <p:cNvSpPr>
              <a:spLocks/>
            </p:cNvSpPr>
            <p:nvPr/>
          </p:nvSpPr>
          <p:spPr bwMode="auto">
            <a:xfrm>
              <a:off x="6807200" y="2041525"/>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2" name="Freeform 7"/>
            <p:cNvSpPr>
              <a:spLocks/>
            </p:cNvSpPr>
            <p:nvPr/>
          </p:nvSpPr>
          <p:spPr bwMode="auto">
            <a:xfrm>
              <a:off x="5489575" y="6505575"/>
              <a:ext cx="422275" cy="352425"/>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3" name="Freeform 8"/>
            <p:cNvSpPr>
              <a:spLocks/>
            </p:cNvSpPr>
            <p:nvPr/>
          </p:nvSpPr>
          <p:spPr bwMode="auto">
            <a:xfrm>
              <a:off x="5506810" y="6535963"/>
              <a:ext cx="387350"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4" name="Freeform 10"/>
            <p:cNvSpPr>
              <a:spLocks/>
            </p:cNvSpPr>
            <p:nvPr/>
          </p:nvSpPr>
          <p:spPr bwMode="auto">
            <a:xfrm>
              <a:off x="5661025" y="5511800"/>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5" name="Freeform 11"/>
            <p:cNvSpPr>
              <a:spLocks/>
            </p:cNvSpPr>
            <p:nvPr/>
          </p:nvSpPr>
          <p:spPr bwMode="auto">
            <a:xfrm>
              <a:off x="3673475" y="4854575"/>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6" name="Freeform 12"/>
            <p:cNvSpPr>
              <a:spLocks/>
            </p:cNvSpPr>
            <p:nvPr/>
          </p:nvSpPr>
          <p:spPr bwMode="auto">
            <a:xfrm>
              <a:off x="4851400" y="5384800"/>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7" name="Freeform 13"/>
            <p:cNvSpPr>
              <a:spLocks/>
            </p:cNvSpPr>
            <p:nvPr/>
          </p:nvSpPr>
          <p:spPr bwMode="auto">
            <a:xfrm>
              <a:off x="7381875" y="5387975"/>
              <a:ext cx="282575" cy="6540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8" name="Freeform 14"/>
            <p:cNvSpPr>
              <a:spLocks/>
            </p:cNvSpPr>
            <p:nvPr/>
          </p:nvSpPr>
          <p:spPr bwMode="auto">
            <a:xfrm>
              <a:off x="7407275" y="5405437"/>
              <a:ext cx="247650"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69" name="Freeform 15"/>
            <p:cNvSpPr>
              <a:spLocks/>
            </p:cNvSpPr>
            <p:nvPr/>
          </p:nvSpPr>
          <p:spPr bwMode="auto">
            <a:xfrm>
              <a:off x="6708775" y="4911725"/>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0" name="Freeform 16"/>
            <p:cNvSpPr>
              <a:spLocks/>
            </p:cNvSpPr>
            <p:nvPr/>
          </p:nvSpPr>
          <p:spPr bwMode="auto">
            <a:xfrm>
              <a:off x="4689475" y="4829175"/>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1" name="Freeform 17"/>
            <p:cNvSpPr>
              <a:spLocks/>
            </p:cNvSpPr>
            <p:nvPr/>
          </p:nvSpPr>
          <p:spPr bwMode="auto">
            <a:xfrm>
              <a:off x="5508625" y="4654550"/>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18"/>
            <p:cNvSpPr>
              <a:spLocks/>
            </p:cNvSpPr>
            <p:nvPr/>
          </p:nvSpPr>
          <p:spPr bwMode="auto">
            <a:xfrm>
              <a:off x="6286500" y="4597400"/>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19"/>
            <p:cNvSpPr>
              <a:spLocks/>
            </p:cNvSpPr>
            <p:nvPr/>
          </p:nvSpPr>
          <p:spPr bwMode="auto">
            <a:xfrm>
              <a:off x="3746500" y="3927475"/>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0"/>
            <p:cNvSpPr>
              <a:spLocks/>
            </p:cNvSpPr>
            <p:nvPr/>
          </p:nvSpPr>
          <p:spPr bwMode="auto">
            <a:xfrm>
              <a:off x="873125" y="3270250"/>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1"/>
            <p:cNvSpPr>
              <a:spLocks/>
            </p:cNvSpPr>
            <p:nvPr/>
          </p:nvSpPr>
          <p:spPr bwMode="auto">
            <a:xfrm>
              <a:off x="6962775" y="4486275"/>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2"/>
            <p:cNvSpPr>
              <a:spLocks/>
            </p:cNvSpPr>
            <p:nvPr/>
          </p:nvSpPr>
          <p:spPr bwMode="auto">
            <a:xfrm>
              <a:off x="4975225" y="4273550"/>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3"/>
            <p:cNvSpPr>
              <a:spLocks/>
            </p:cNvSpPr>
            <p:nvPr/>
          </p:nvSpPr>
          <p:spPr bwMode="auto">
            <a:xfrm>
              <a:off x="5438775" y="4105275"/>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24"/>
            <p:cNvSpPr>
              <a:spLocks/>
            </p:cNvSpPr>
            <p:nvPr/>
          </p:nvSpPr>
          <p:spPr bwMode="auto">
            <a:xfrm>
              <a:off x="6423025" y="3759200"/>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25"/>
            <p:cNvSpPr>
              <a:spLocks/>
            </p:cNvSpPr>
            <p:nvPr/>
          </p:nvSpPr>
          <p:spPr bwMode="auto">
            <a:xfrm>
              <a:off x="6619875" y="3635375"/>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26"/>
            <p:cNvSpPr>
              <a:spLocks/>
            </p:cNvSpPr>
            <p:nvPr/>
          </p:nvSpPr>
          <p:spPr bwMode="auto">
            <a:xfrm>
              <a:off x="5727700" y="3489325"/>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27"/>
            <p:cNvSpPr>
              <a:spLocks/>
            </p:cNvSpPr>
            <p:nvPr/>
          </p:nvSpPr>
          <p:spPr bwMode="auto">
            <a:xfrm>
              <a:off x="5026025" y="2933700"/>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2" name="Freeform 28"/>
            <p:cNvSpPr>
              <a:spLocks/>
            </p:cNvSpPr>
            <p:nvPr/>
          </p:nvSpPr>
          <p:spPr bwMode="auto">
            <a:xfrm>
              <a:off x="2622550" y="2911475"/>
              <a:ext cx="1962149"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3" name="Freeform 29"/>
            <p:cNvSpPr>
              <a:spLocks/>
            </p:cNvSpPr>
            <p:nvPr/>
          </p:nvSpPr>
          <p:spPr bwMode="auto">
            <a:xfrm>
              <a:off x="5676900" y="2717800"/>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4" name="Freeform 30"/>
            <p:cNvSpPr>
              <a:spLocks/>
            </p:cNvSpPr>
            <p:nvPr/>
          </p:nvSpPr>
          <p:spPr bwMode="auto">
            <a:xfrm>
              <a:off x="6384925" y="3101975"/>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5" name="Freeform 31"/>
            <p:cNvSpPr>
              <a:spLocks/>
            </p:cNvSpPr>
            <p:nvPr/>
          </p:nvSpPr>
          <p:spPr bwMode="auto">
            <a:xfrm>
              <a:off x="4806950" y="3000375"/>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6" name="Freeform 32"/>
            <p:cNvSpPr>
              <a:spLocks/>
            </p:cNvSpPr>
            <p:nvPr/>
          </p:nvSpPr>
          <p:spPr bwMode="auto">
            <a:xfrm>
              <a:off x="6108700" y="2295525"/>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7" name="Freeform 33"/>
            <p:cNvSpPr>
              <a:spLocks/>
            </p:cNvSpPr>
            <p:nvPr/>
          </p:nvSpPr>
          <p:spPr bwMode="auto">
            <a:xfrm>
              <a:off x="555625" y="1035050"/>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8" name="Freeform 34"/>
            <p:cNvSpPr>
              <a:spLocks/>
            </p:cNvSpPr>
            <p:nvPr/>
          </p:nvSpPr>
          <p:spPr bwMode="auto">
            <a:xfrm>
              <a:off x="3883025" y="361950"/>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89" name="Freeform 35"/>
            <p:cNvSpPr>
              <a:spLocks/>
            </p:cNvSpPr>
            <p:nvPr/>
          </p:nvSpPr>
          <p:spPr bwMode="auto">
            <a:xfrm>
              <a:off x="6346825" y="2600325"/>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0" name="Freeform 37"/>
            <p:cNvSpPr>
              <a:spLocks/>
            </p:cNvSpPr>
            <p:nvPr/>
          </p:nvSpPr>
          <p:spPr bwMode="auto">
            <a:xfrm>
              <a:off x="7004050" y="1552575"/>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1" name="Freeform 38"/>
            <p:cNvSpPr>
              <a:spLocks/>
            </p:cNvSpPr>
            <p:nvPr/>
          </p:nvSpPr>
          <p:spPr bwMode="auto">
            <a:xfrm>
              <a:off x="6723175" y="29380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sp>
          <p:nvSpPr>
            <p:cNvPr id="92" name="Freeform 39"/>
            <p:cNvSpPr>
              <a:spLocks/>
            </p:cNvSpPr>
            <p:nvPr/>
          </p:nvSpPr>
          <p:spPr bwMode="auto">
            <a:xfrm>
              <a:off x="3181350" y="2301875"/>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grpFill/>
            <a:ln w="9525">
              <a:solidFill>
                <a:schemeClr val="bg1"/>
              </a:solidFill>
              <a:round/>
              <a:headEnd/>
              <a:tailEnd/>
            </a:ln>
          </p:spPr>
          <p:txBody>
            <a:bodyPr/>
            <a:lstStyle/>
            <a:p>
              <a:endParaRPr lang="zh-CN" altLang="en-US" sz="1013" dirty="0">
                <a:solidFill>
                  <a:schemeClr val="bg1"/>
                </a:solidFill>
                <a:latin typeface="微软雅黑 Light" panose="020B0502040204020203" pitchFamily="34" charset="-122"/>
                <a:ea typeface="微软雅黑 Light" panose="020B0502040204020203" pitchFamily="34" charset="-122"/>
              </a:endParaRPr>
            </a:p>
          </p:txBody>
        </p:sp>
      </p:grpSp>
      <p:sp>
        <p:nvSpPr>
          <p:cNvPr id="103" name="文本框 102"/>
          <p:cNvSpPr txBox="1"/>
          <p:nvPr/>
        </p:nvSpPr>
        <p:spPr>
          <a:xfrm>
            <a:off x="5107612" y="1911477"/>
            <a:ext cx="3437717" cy="1569660"/>
          </a:xfrm>
          <a:prstGeom prst="rect">
            <a:avLst/>
          </a:prstGeom>
          <a:noFill/>
        </p:spPr>
        <p:txBody>
          <a:bodyPr wrap="square" rtlCol="0">
            <a:spAutoFit/>
          </a:bodyPr>
          <a:lstStyle/>
          <a:p>
            <a:r>
              <a:rPr lang="zh-CN" altLang="zh-CN" sz="1600" dirty="0">
                <a:solidFill>
                  <a:schemeClr val="bg1"/>
                </a:solidFill>
              </a:rPr>
              <a:t>本产品适用于本校内的大学生的免费使用，是免费的一个网站。我们制作网站的目的是让我们对制作网站有一个良好的经验。也希望我们的网站可以受到更多人的喜爱，让更多的人去支持我们的网站。</a:t>
            </a:r>
          </a:p>
        </p:txBody>
      </p:sp>
      <p:grpSp>
        <p:nvGrpSpPr>
          <p:cNvPr id="2" name="组合 1"/>
          <p:cNvGrpSpPr/>
          <p:nvPr/>
        </p:nvGrpSpPr>
        <p:grpSpPr>
          <a:xfrm>
            <a:off x="310460" y="277672"/>
            <a:ext cx="1874390" cy="414303"/>
            <a:chOff x="310460" y="277672"/>
            <a:chExt cx="1874390" cy="414303"/>
          </a:xfrm>
        </p:grpSpPr>
        <p:pic>
          <p:nvPicPr>
            <p:cNvPr id="48" name="图片 47"/>
            <p:cNvPicPr>
              <a:picLocks noChangeAspect="1"/>
            </p:cNvPicPr>
            <p:nvPr/>
          </p:nvPicPr>
          <p:blipFill>
            <a:blip r:embed="rId3"/>
            <a:stretch>
              <a:fillRect/>
            </a:stretch>
          </p:blipFill>
          <p:spPr>
            <a:xfrm>
              <a:off x="310460" y="277672"/>
              <a:ext cx="332755" cy="414303"/>
            </a:xfrm>
            <a:prstGeom prst="rect">
              <a:avLst/>
            </a:prstGeom>
          </p:spPr>
        </p:pic>
        <p:sp>
          <p:nvSpPr>
            <p:cNvPr id="50" name="文本框 49"/>
            <p:cNvSpPr txBox="1"/>
            <p:nvPr/>
          </p:nvSpPr>
          <p:spPr>
            <a:xfrm>
              <a:off x="476837" y="300157"/>
              <a:ext cx="170801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产品范围</a:t>
              </a:r>
            </a:p>
          </p:txBody>
        </p:sp>
      </p:grpSp>
    </p:spTree>
    <p:extLst>
      <p:ext uri="{BB962C8B-B14F-4D97-AF65-F5344CB8AC3E}">
        <p14:creationId xmlns:p14="http://schemas.microsoft.com/office/powerpoint/2010/main" val="1633351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66667"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400" fill="hold"/>
                                        <p:tgtEl>
                                          <p:spTgt spid="60"/>
                                        </p:tgtEl>
                                        <p:attrNameLst>
                                          <p:attrName>ppt_x</p:attrName>
                                        </p:attrNameLst>
                                      </p:cBhvr>
                                      <p:tavLst>
                                        <p:tav tm="0">
                                          <p:val>
                                            <p:strVal val="#ppt_x"/>
                                          </p:val>
                                        </p:tav>
                                        <p:tav tm="100000">
                                          <p:val>
                                            <p:strVal val="#ppt_x"/>
                                          </p:val>
                                        </p:tav>
                                      </p:tavLst>
                                    </p:anim>
                                    <p:anim calcmode="lin" valueType="num">
                                      <p:cBhvr additive="base">
                                        <p:cTn id="13" dur="4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randombar(horizontal)">
                                      <p:cBhvr>
                                        <p:cTn id="1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0460" y="277672"/>
            <a:ext cx="1874390" cy="414303"/>
            <a:chOff x="310460" y="277672"/>
            <a:chExt cx="1874390" cy="414303"/>
          </a:xfrm>
        </p:grpSpPr>
        <p:pic>
          <p:nvPicPr>
            <p:cNvPr id="3" name="图片 2"/>
            <p:cNvPicPr>
              <a:picLocks noChangeAspect="1"/>
            </p:cNvPicPr>
            <p:nvPr/>
          </p:nvPicPr>
          <p:blipFill>
            <a:blip r:embed="rId2"/>
            <a:stretch>
              <a:fillRect/>
            </a:stretch>
          </p:blipFill>
          <p:spPr>
            <a:xfrm>
              <a:off x="310460" y="277672"/>
              <a:ext cx="332755" cy="414303"/>
            </a:xfrm>
            <a:prstGeom prst="rect">
              <a:avLst/>
            </a:prstGeom>
          </p:spPr>
        </p:pic>
        <p:sp>
          <p:nvSpPr>
            <p:cNvPr id="4" name="文本框 49"/>
            <p:cNvSpPr txBox="1"/>
            <p:nvPr/>
          </p:nvSpPr>
          <p:spPr>
            <a:xfrm>
              <a:off x="476837" y="300157"/>
              <a:ext cx="1708013"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参考资料</a:t>
              </a:r>
            </a:p>
          </p:txBody>
        </p:sp>
      </p:grpSp>
      <p:sp>
        <p:nvSpPr>
          <p:cNvPr id="5" name="矩形 4"/>
          <p:cNvSpPr/>
          <p:nvPr/>
        </p:nvSpPr>
        <p:spPr>
          <a:xfrm>
            <a:off x="1752600" y="1195508"/>
            <a:ext cx="5745480" cy="3293209"/>
          </a:xfrm>
          <a:prstGeom prst="rect">
            <a:avLst/>
          </a:prstGeom>
        </p:spPr>
        <p:txBody>
          <a:bodyPr wrap="square">
            <a:spAutoFit/>
          </a:bodyPr>
          <a:lstStyle/>
          <a:p>
            <a:r>
              <a:rPr lang="en-US" altLang="zh-CN" sz="1600" dirty="0">
                <a:solidFill>
                  <a:schemeClr val="bg1"/>
                </a:solidFill>
              </a:rPr>
              <a:t>1</a:t>
            </a:r>
            <a:r>
              <a:rPr lang="zh-CN" altLang="zh-CN" sz="1600" dirty="0">
                <a:solidFill>
                  <a:schemeClr val="bg1"/>
                </a:solidFill>
              </a:rPr>
              <a:t>、网站开发需求分析：</a:t>
            </a:r>
            <a:r>
              <a:rPr lang="en-US" altLang="zh-CN" sz="1600" dirty="0">
                <a:solidFill>
                  <a:schemeClr val="bg1"/>
                </a:solidFill>
              </a:rPr>
              <a:t>http://www.mayiwenku.com/p-2046868.html</a:t>
            </a:r>
            <a:endParaRPr lang="zh-CN" altLang="zh-CN" sz="1600" dirty="0">
              <a:solidFill>
                <a:schemeClr val="bg1"/>
              </a:solidFill>
            </a:endParaRPr>
          </a:p>
          <a:p>
            <a:r>
              <a:rPr lang="en-US" altLang="zh-CN" sz="1600" dirty="0">
                <a:solidFill>
                  <a:schemeClr val="bg1"/>
                </a:solidFill>
              </a:rPr>
              <a:t>2</a:t>
            </a:r>
            <a:r>
              <a:rPr lang="zh-CN" altLang="zh-CN" sz="1600" dirty="0">
                <a:solidFill>
                  <a:schemeClr val="bg1"/>
                </a:solidFill>
              </a:rPr>
              <a:t>、《</a:t>
            </a:r>
            <a:r>
              <a:rPr lang="en-US" altLang="zh-CN" sz="1600" dirty="0">
                <a:solidFill>
                  <a:schemeClr val="bg1"/>
                </a:solidFill>
              </a:rPr>
              <a:t>Dreamweaver</a:t>
            </a:r>
            <a:r>
              <a:rPr lang="zh-CN" altLang="zh-CN" sz="1600" dirty="0">
                <a:solidFill>
                  <a:schemeClr val="bg1"/>
                </a:solidFill>
              </a:rPr>
              <a:t>网页制作》航空工业出版社——黄世吉、梁元超</a:t>
            </a:r>
          </a:p>
          <a:p>
            <a:r>
              <a:rPr lang="en-US" altLang="zh-CN" sz="1600" dirty="0">
                <a:solidFill>
                  <a:schemeClr val="bg1"/>
                </a:solidFill>
              </a:rPr>
              <a:t>3</a:t>
            </a:r>
            <a:r>
              <a:rPr lang="zh-CN" altLang="zh-CN" sz="1600" dirty="0">
                <a:solidFill>
                  <a:schemeClr val="bg1"/>
                </a:solidFill>
              </a:rPr>
              <a:t>、张海藩，牟永敏</a:t>
            </a:r>
            <a:r>
              <a:rPr lang="en-US" altLang="zh-CN" sz="1600" dirty="0">
                <a:solidFill>
                  <a:schemeClr val="bg1"/>
                </a:solidFill>
              </a:rPr>
              <a:t>. </a:t>
            </a:r>
            <a:r>
              <a:rPr lang="zh-CN" altLang="zh-CN" sz="1600" dirty="0">
                <a:solidFill>
                  <a:schemeClr val="bg1"/>
                </a:solidFill>
              </a:rPr>
              <a:t>软件工程导论（第六版）—北京—清华大学出版社</a:t>
            </a:r>
            <a:r>
              <a:rPr lang="en-US" altLang="zh-CN" sz="1600" dirty="0">
                <a:solidFill>
                  <a:schemeClr val="bg1"/>
                </a:solidFill>
              </a:rPr>
              <a:t>.20134</a:t>
            </a:r>
            <a:r>
              <a:rPr lang="zh-CN" altLang="zh-CN" sz="1600" dirty="0">
                <a:solidFill>
                  <a:schemeClr val="bg1"/>
                </a:solidFill>
              </a:rPr>
              <a:t>、</a:t>
            </a:r>
          </a:p>
          <a:p>
            <a:r>
              <a:rPr lang="en-US" altLang="zh-CN" sz="1600" dirty="0">
                <a:solidFill>
                  <a:schemeClr val="bg1"/>
                </a:solidFill>
              </a:rPr>
              <a:t>4</a:t>
            </a:r>
            <a:r>
              <a:rPr lang="zh-CN" altLang="zh-CN" sz="1600" dirty="0">
                <a:solidFill>
                  <a:schemeClr val="bg1"/>
                </a:solidFill>
              </a:rPr>
              <a:t>、豆瓣读书</a:t>
            </a:r>
            <a:r>
              <a:rPr lang="en-US" altLang="zh-CN" sz="1600" dirty="0">
                <a:solidFill>
                  <a:schemeClr val="bg1"/>
                </a:solidFill>
              </a:rPr>
              <a:t>https://book.douban.com/</a:t>
            </a:r>
            <a:endParaRPr lang="zh-CN" altLang="zh-CN" sz="1600" dirty="0">
              <a:solidFill>
                <a:schemeClr val="bg1"/>
              </a:solidFill>
            </a:endParaRPr>
          </a:p>
          <a:p>
            <a:r>
              <a:rPr lang="en-US" altLang="zh-CN" sz="1600" dirty="0">
                <a:solidFill>
                  <a:schemeClr val="bg1"/>
                </a:solidFill>
              </a:rPr>
              <a:t>5</a:t>
            </a:r>
            <a:r>
              <a:rPr lang="zh-CN" altLang="zh-CN" sz="1600" dirty="0">
                <a:solidFill>
                  <a:schemeClr val="bg1"/>
                </a:solidFill>
              </a:rPr>
              <a:t>、</a:t>
            </a:r>
            <a:r>
              <a:rPr lang="en-US" altLang="zh-CN" sz="1600" dirty="0">
                <a:solidFill>
                  <a:schemeClr val="bg1"/>
                </a:solidFill>
              </a:rPr>
              <a:t>Watts S. Humphrey. The Personal Software Process. TECHNICAL REPORT CMU/SEI-2000-TR-022 ESC-TR-2000-022.[ November 2000]</a:t>
            </a:r>
            <a:endParaRPr lang="zh-CN" altLang="zh-CN" sz="1600" dirty="0">
              <a:solidFill>
                <a:schemeClr val="bg1"/>
              </a:solidFill>
            </a:endParaRPr>
          </a:p>
          <a:p>
            <a:r>
              <a:rPr lang="en-US" altLang="zh-CN" sz="1600" dirty="0">
                <a:solidFill>
                  <a:schemeClr val="bg1"/>
                </a:solidFill>
              </a:rPr>
              <a:t>6</a:t>
            </a:r>
            <a:r>
              <a:rPr lang="zh-CN" altLang="zh-CN" sz="1600" dirty="0">
                <a:solidFill>
                  <a:schemeClr val="bg1"/>
                </a:solidFill>
              </a:rPr>
              <a:t>、</a:t>
            </a:r>
            <a:r>
              <a:rPr lang="en-US" altLang="zh-CN" sz="1600" dirty="0">
                <a:solidFill>
                  <a:schemeClr val="bg1"/>
                </a:solidFill>
              </a:rPr>
              <a:t>Watts S. Humphrey. The Team Software Process. TECHNICAL REPORT CMU/SEI-2000-TR-023 ESC-TR-2000-023.[November 2000</a:t>
            </a:r>
            <a:r>
              <a:rPr lang="en-US" altLang="zh-CN" dirty="0">
                <a:solidFill>
                  <a:schemeClr val="bg1"/>
                </a:solidFill>
              </a:rPr>
              <a:t>]</a:t>
            </a:r>
            <a:endParaRPr lang="zh-CN" altLang="zh-CN" dirty="0">
              <a:solidFill>
                <a:schemeClr val="bg1"/>
              </a:solidFill>
            </a:endParaRPr>
          </a:p>
        </p:txBody>
      </p:sp>
    </p:spTree>
    <p:extLst>
      <p:ext uri="{BB962C8B-B14F-4D97-AF65-F5344CB8AC3E}">
        <p14:creationId xmlns:p14="http://schemas.microsoft.com/office/powerpoint/2010/main" val="40364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8319" y="297451"/>
            <a:ext cx="1363137" cy="473415"/>
            <a:chOff x="184527" y="297451"/>
            <a:chExt cx="1363137" cy="47341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4527" y="297451"/>
              <a:ext cx="422017" cy="473415"/>
            </a:xfrm>
            <a:prstGeom prst="rect">
              <a:avLst/>
            </a:prstGeom>
          </p:spPr>
        </p:pic>
        <p:sp>
          <p:nvSpPr>
            <p:cNvPr id="3" name="文本框 2"/>
            <p:cNvSpPr txBox="1"/>
            <p:nvPr/>
          </p:nvSpPr>
          <p:spPr>
            <a:xfrm>
              <a:off x="539552" y="376344"/>
              <a:ext cx="1008112" cy="369204"/>
            </a:xfrm>
            <a:prstGeom prst="rect">
              <a:avLst/>
            </a:prstGeom>
            <a:noFill/>
          </p:spPr>
          <p:txBody>
            <a:bodyPr wrap="square" rtlCol="0">
              <a:spAutoFit/>
            </a:bodyPr>
            <a:lstStyle/>
            <a:p>
              <a:r>
                <a:rPr lang="zh-CN" altLang="en-US" sz="1800" dirty="0">
                  <a:solidFill>
                    <a:schemeClr val="bg1">
                      <a:lumMod val="95000"/>
                    </a:schemeClr>
                  </a:solidFill>
                  <a:ea typeface="微软雅黑 Light" panose="020B0502040204020203" pitchFamily="34" charset="-122"/>
                </a:rPr>
                <a:t>目录页</a:t>
              </a:r>
            </a:p>
          </p:txBody>
        </p:sp>
        <p:cxnSp>
          <p:nvCxnSpPr>
            <p:cNvPr id="5" name="直接连接符 4"/>
            <p:cNvCxnSpPr/>
            <p:nvPr/>
          </p:nvCxnSpPr>
          <p:spPr>
            <a:xfrm>
              <a:off x="539552" y="745548"/>
              <a:ext cx="86409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66757" y="2019402"/>
            <a:ext cx="4348365" cy="939618"/>
            <a:chOff x="2866757" y="2019402"/>
            <a:chExt cx="4348365" cy="939618"/>
          </a:xfrm>
        </p:grpSpPr>
        <p:sp>
          <p:nvSpPr>
            <p:cNvPr id="13" name="文本框 12"/>
            <p:cNvSpPr txBox="1"/>
            <p:nvPr/>
          </p:nvSpPr>
          <p:spPr>
            <a:xfrm>
              <a:off x="2866757" y="2251134"/>
              <a:ext cx="4348365" cy="707886"/>
            </a:xfrm>
            <a:prstGeom prst="rect">
              <a:avLst/>
            </a:prstGeom>
            <a:noFill/>
          </p:spPr>
          <p:txBody>
            <a:bodyPr wrap="square" rtlCol="0">
              <a:spAutoFit/>
            </a:bodyPr>
            <a:lstStyle/>
            <a:p>
              <a:pPr algn="ctr"/>
              <a:r>
                <a:rPr lang="zh-CN" altLang="en-US" sz="4000" dirty="0">
                  <a:solidFill>
                    <a:schemeClr val="bg1"/>
                  </a:solidFill>
                  <a:latin typeface="微软雅黑 Light" panose="020B0502040204020203" pitchFamily="34" charset="-122"/>
                  <a:ea typeface="微软雅黑 Light" panose="020B0502040204020203" pitchFamily="34" charset="-122"/>
                </a:rPr>
                <a:t>综合描述</a:t>
              </a:r>
            </a:p>
          </p:txBody>
        </p:sp>
        <p:sp>
          <p:nvSpPr>
            <p:cNvPr id="15" name="文本框 14"/>
            <p:cNvSpPr txBox="1"/>
            <p:nvPr/>
          </p:nvSpPr>
          <p:spPr>
            <a:xfrm>
              <a:off x="3229671" y="2019402"/>
              <a:ext cx="1331264" cy="307777"/>
            </a:xfrm>
            <a:prstGeom prst="rect">
              <a:avLst/>
            </a:prstGeom>
            <a:noFill/>
          </p:spPr>
          <p:txBody>
            <a:bodyPr wrap="square" rtlCol="0">
              <a:spAutoFit/>
            </a:bodyPr>
            <a:lstStyle/>
            <a:p>
              <a:r>
                <a:rPr lang="en-US" altLang="zh-CN" sz="1400" dirty="0">
                  <a:solidFill>
                    <a:schemeClr val="bg1"/>
                  </a:solidFill>
                  <a:latin typeface="微软雅黑 Light" panose="020B0502040204020203" pitchFamily="34" charset="-122"/>
                  <a:ea typeface="微软雅黑 Light" panose="020B0502040204020203" pitchFamily="34" charset="-122"/>
                </a:rPr>
                <a:t>PART TWO</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1928879" y="1944350"/>
            <a:ext cx="1129689" cy="1129689"/>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8" name="Freeform 7"/>
            <p:cNvSpPr>
              <a:spLocks noEditPoints="1"/>
            </p:cNvSpPr>
            <p:nvPr/>
          </p:nvSpPr>
          <p:spPr bwMode="auto">
            <a:xfrm>
              <a:off x="2108994" y="2226858"/>
              <a:ext cx="751325" cy="615695"/>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84053468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15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Arial"/>
        <a:ea typeface="微软雅黑 Light"/>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732</TotalTime>
  <Words>2217</Words>
  <Application>Microsoft Office PowerPoint</Application>
  <PresentationFormat>全屏显示(16:9)</PresentationFormat>
  <Paragraphs>467</Paragraphs>
  <Slides>42</Slides>
  <Notes>22</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1" baseType="lpstr">
      <vt:lpstr>Arial</vt:lpstr>
      <vt:lpstr>Calibri</vt:lpstr>
      <vt:lpstr>华康俪金黑W8</vt:lpstr>
      <vt:lpstr>Times New Roman</vt:lpstr>
      <vt:lpstr>微软雅黑 Light</vt:lpstr>
      <vt:lpstr>宋体</vt:lpstr>
      <vt:lpstr>Office 主题</vt:lpstr>
      <vt:lpstr>Visio</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cp:keywords>user</cp:keywords>
  <cp:lastModifiedBy>HP</cp:lastModifiedBy>
  <cp:revision>99</cp:revision>
  <dcterms:created xsi:type="dcterms:W3CDTF">2015-03-31T05:49:04Z</dcterms:created>
  <dcterms:modified xsi:type="dcterms:W3CDTF">2019-04-07T10:28:39Z</dcterms:modified>
  <cp:category>锐旗设计；https://9ppt.taobao.com</cp:category>
</cp:coreProperties>
</file>